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4"/>
  </p:sldMasterIdLst>
  <p:notesMasterIdLst>
    <p:notesMasterId r:id="rId56"/>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305" r:id="rId17"/>
    <p:sldId id="268" r:id="rId18"/>
    <p:sldId id="269" r:id="rId19"/>
    <p:sldId id="270" r:id="rId20"/>
    <p:sldId id="271" r:id="rId21"/>
    <p:sldId id="272" r:id="rId22"/>
    <p:sldId id="273" r:id="rId23"/>
    <p:sldId id="274" r:id="rId24"/>
    <p:sldId id="275" r:id="rId25"/>
    <p:sldId id="313" r:id="rId26"/>
    <p:sldId id="308" r:id="rId27"/>
    <p:sldId id="309" r:id="rId28"/>
    <p:sldId id="310" r:id="rId29"/>
    <p:sldId id="281" r:id="rId30"/>
    <p:sldId id="282" r:id="rId31"/>
    <p:sldId id="304" r:id="rId32"/>
    <p:sldId id="283" r:id="rId33"/>
    <p:sldId id="284" r:id="rId34"/>
    <p:sldId id="285" r:id="rId35"/>
    <p:sldId id="286" r:id="rId36"/>
    <p:sldId id="287" r:id="rId37"/>
    <p:sldId id="288" r:id="rId38"/>
    <p:sldId id="289" r:id="rId39"/>
    <p:sldId id="312" r:id="rId40"/>
    <p:sldId id="290" r:id="rId41"/>
    <p:sldId id="291" r:id="rId42"/>
    <p:sldId id="292" r:id="rId43"/>
    <p:sldId id="293" r:id="rId44"/>
    <p:sldId id="294" r:id="rId45"/>
    <p:sldId id="295" r:id="rId46"/>
    <p:sldId id="296" r:id="rId47"/>
    <p:sldId id="297" r:id="rId48"/>
    <p:sldId id="298" r:id="rId49"/>
    <p:sldId id="299" r:id="rId50"/>
    <p:sldId id="300" r:id="rId51"/>
    <p:sldId id="311" r:id="rId52"/>
    <p:sldId id="301" r:id="rId53"/>
    <p:sldId id="302" r:id="rId54"/>
    <p:sldId id="303" r:id="rId55"/>
  </p:sldIdLst>
  <p:sldSz cx="11522075" cy="6484938"/>
  <p:notesSz cx="7315200" cy="12344400"/>
  <p:embeddedFontLst>
    <p:embeddedFont>
      <p:font typeface="Montserrat" panose="00000500000000000000" pitchFamily="2" charset="0"/>
      <p:regular r:id="rId57"/>
      <p:bold r:id="rId58"/>
      <p:italic r:id="rId59"/>
      <p:boldItalic r:id="rId60"/>
    </p:embeddedFont>
    <p:embeddedFont>
      <p:font typeface="Montserrat ExtraBold" panose="00000900000000000000" pitchFamily="2" charset="0"/>
      <p:bold r:id="rId61"/>
      <p:italic r:id="rId62"/>
      <p:boldItalic r:id="rId63"/>
    </p:embeddedFont>
    <p:embeddedFont>
      <p:font typeface="Montserrat Light" panose="00000400000000000000" pitchFamily="2" charset="0"/>
      <p:regular r:id="rId64"/>
      <p:bold r:id="rId65"/>
      <p:italic r:id="rId66"/>
      <p:boldItalic r:id="rId67"/>
    </p:embeddedFont>
    <p:embeddedFont>
      <p:font typeface="Montserrat Medium" panose="00000600000000000000" pitchFamily="2" charset="0"/>
      <p:regular r:id="rId68"/>
      <p:bold r:id="rId69"/>
      <p:italic r:id="rId70"/>
      <p:boldItalic r:id="rId71"/>
    </p:embeddedFont>
    <p:embeddedFont>
      <p:font typeface="Montserrat SemiBold" panose="00000700000000000000" pitchFamily="2"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7">
          <p15:clr>
            <a:srgbClr val="A4A3A4"/>
          </p15:clr>
        </p15:guide>
        <p15:guide id="2" pos="182">
          <p15:clr>
            <a:srgbClr val="A4A3A4"/>
          </p15:clr>
        </p15:guide>
        <p15:guide id="3" pos="1832">
          <p15:clr>
            <a:srgbClr val="A4A3A4"/>
          </p15:clr>
        </p15:guide>
        <p15:guide id="4" pos="1927">
          <p15:clr>
            <a:srgbClr val="A4A3A4"/>
          </p15:clr>
        </p15:guide>
        <p15:guide id="5" pos="3584">
          <p15:clr>
            <a:srgbClr val="A4A3A4"/>
          </p15:clr>
        </p15:guide>
        <p15:guide id="6" pos="3672">
          <p15:clr>
            <a:srgbClr val="A4A3A4"/>
          </p15:clr>
        </p15:guide>
        <p15:guide id="7" pos="5328">
          <p15:clr>
            <a:srgbClr val="A4A3A4"/>
          </p15:clr>
        </p15:guide>
        <p15:guide id="8" pos="5419">
          <p15:clr>
            <a:srgbClr val="A4A3A4"/>
          </p15:clr>
        </p15:guide>
        <p15:guide id="9" pos="7075">
          <p15:clr>
            <a:srgbClr val="A4A3A4"/>
          </p15:clr>
        </p15:guide>
        <p15:guide id="10" orient="horz" pos="322">
          <p15:clr>
            <a:srgbClr val="A4A3A4"/>
          </p15:clr>
        </p15:guide>
        <p15:guide id="11" orient="horz" pos="741">
          <p15:clr>
            <a:srgbClr val="A4A3A4"/>
          </p15:clr>
        </p15:guide>
        <p15:guide id="12" orient="horz" pos="1013">
          <p15:clr>
            <a:srgbClr val="A4A3A4"/>
          </p15:clr>
        </p15:guide>
        <p15:guide id="13" orient="horz" pos="3678">
          <p15:clr>
            <a:srgbClr val="A4A3A4"/>
          </p15:clr>
        </p15:guide>
        <p15:guide id="14" orient="horz" pos="3811">
          <p15:clr>
            <a:srgbClr val="A4A3A4"/>
          </p15:clr>
        </p15:guide>
        <p15:guide id="15" orient="horz" pos="3965">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6" roundtripDataSignature="AMtx7mi2oCHAm+ygtkKB2BVcrXQfY6CPe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E91F4C-DE4E-5E21-1782-0370BBF3D1F5}" name="Damker, Herbert" initials="HD" userId="S::Herbert.Damker@telekom.de::37ff36be-0e4d-42c3-ac06-7b904f0f6b2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DD2FC"/>
    <a:srgbClr val="0A8E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87EAD9-81B7-440D-BF20-E6327959BEAB}" v="15" dt="2025-10-09T11:41:22.8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4"/>
    <p:restoredTop sz="94682"/>
  </p:normalViewPr>
  <p:slideViewPr>
    <p:cSldViewPr snapToGrid="0">
      <p:cViewPr varScale="1">
        <p:scale>
          <a:sx n="103" d="100"/>
          <a:sy n="103" d="100"/>
        </p:scale>
        <p:origin x="870" y="-102"/>
      </p:cViewPr>
      <p:guideLst>
        <p:guide orient="horz" pos="227"/>
        <p:guide pos="182"/>
        <p:guide pos="1832"/>
        <p:guide pos="1927"/>
        <p:guide pos="3584"/>
        <p:guide pos="3672"/>
        <p:guide pos="5328"/>
        <p:guide pos="5419"/>
        <p:guide pos="7075"/>
        <p:guide orient="horz" pos="322"/>
        <p:guide orient="horz" pos="741"/>
        <p:guide orient="horz" pos="1013"/>
        <p:guide orient="horz" pos="3678"/>
        <p:guide orient="horz" pos="3811"/>
        <p:guide orient="horz" pos="396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font" Target="fonts/font2.fntdata"/><Relationship Id="rId74" Type="http://schemas.openxmlformats.org/officeDocument/2006/relationships/font" Target="fonts/font18.fntdata"/><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5.fntdata"/><Relationship Id="rId8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6.fntdata"/><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customschemas.google.com/relationships/presentationmetadata" Target="metadata"/><Relationship Id="rId7" Type="http://schemas.openxmlformats.org/officeDocument/2006/relationships/slide" Target="slides/slide3.xml"/><Relationship Id="rId71" Type="http://schemas.openxmlformats.org/officeDocument/2006/relationships/font" Target="fonts/font15.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ümmerle, Markus" userId="edb588ad-b118-44cb-93b6-335b967c9009" providerId="ADAL" clId="{23DB3319-4C49-4F85-A827-0E09850C7500}"/>
    <pc:docChg chg="custSel modSld">
      <pc:chgData name="Kümmerle, Markus" userId="edb588ad-b118-44cb-93b6-335b967c9009" providerId="ADAL" clId="{23DB3319-4C49-4F85-A827-0E09850C7500}" dt="2024-12-18T13:42:41.302" v="18" actId="20577"/>
      <pc:docMkLst>
        <pc:docMk/>
      </pc:docMkLst>
      <pc:sldChg chg="addSp delSp modSp mod">
        <pc:chgData name="Kümmerle, Markus" userId="edb588ad-b118-44cb-93b6-335b967c9009" providerId="ADAL" clId="{23DB3319-4C49-4F85-A827-0E09850C7500}" dt="2024-12-18T13:42:41.302" v="18" actId="20577"/>
        <pc:sldMkLst>
          <pc:docMk/>
          <pc:sldMk cId="0" sldId="272"/>
        </pc:sldMkLst>
      </pc:sldChg>
      <pc:sldChg chg="addSp delSp modSp mod">
        <pc:chgData name="Kümmerle, Markus" userId="edb588ad-b118-44cb-93b6-335b967c9009" providerId="ADAL" clId="{23DB3319-4C49-4F85-A827-0E09850C7500}" dt="2024-12-18T13:41:09.476" v="4" actId="1076"/>
        <pc:sldMkLst>
          <pc:docMk/>
          <pc:sldMk cId="0" sldId="273"/>
        </pc:sldMkLst>
      </pc:sldChg>
    </pc:docChg>
  </pc:docChgLst>
  <pc:docChgLst>
    <pc:chgData name="Kümmerle, Markus" userId="edb588ad-b118-44cb-93b6-335b967c9009" providerId="ADAL" clId="{9F87EAD9-81B7-440D-BF20-E6327959BEAB}"/>
    <pc:docChg chg="undo custSel addSld delSld modSld modMainMaster">
      <pc:chgData name="Kümmerle, Markus" userId="edb588ad-b118-44cb-93b6-335b967c9009" providerId="ADAL" clId="{9F87EAD9-81B7-440D-BF20-E6327959BEAB}" dt="2025-10-09T11:57:09.441" v="4489" actId="1076"/>
      <pc:docMkLst>
        <pc:docMk/>
      </pc:docMkLst>
      <pc:sldChg chg="modSp mod">
        <pc:chgData name="Kümmerle, Markus" userId="edb588ad-b118-44cb-93b6-335b967c9009" providerId="ADAL" clId="{9F87EAD9-81B7-440D-BF20-E6327959BEAB}" dt="2025-10-09T11:36:34.097" v="4338" actId="20577"/>
        <pc:sldMkLst>
          <pc:docMk/>
          <pc:sldMk cId="0" sldId="256"/>
        </pc:sldMkLst>
        <pc:spChg chg="mod">
          <ac:chgData name="Kümmerle, Markus" userId="edb588ad-b118-44cb-93b6-335b967c9009" providerId="ADAL" clId="{9F87EAD9-81B7-440D-BF20-E6327959BEAB}" dt="2025-10-09T11:36:34.097" v="4338" actId="20577"/>
          <ac:spMkLst>
            <pc:docMk/>
            <pc:sldMk cId="0" sldId="256"/>
            <ac:spMk id="144" creationId="{00000000-0000-0000-0000-000000000000}"/>
          </ac:spMkLst>
        </pc:spChg>
      </pc:sldChg>
      <pc:sldChg chg="modSp mod">
        <pc:chgData name="Kümmerle, Markus" userId="edb588ad-b118-44cb-93b6-335b967c9009" providerId="ADAL" clId="{9F87EAD9-81B7-440D-BF20-E6327959BEAB}" dt="2025-10-09T11:42:50.763" v="4420" actId="20577"/>
        <pc:sldMkLst>
          <pc:docMk/>
          <pc:sldMk cId="0" sldId="257"/>
        </pc:sldMkLst>
        <pc:spChg chg="mod">
          <ac:chgData name="Kümmerle, Markus" userId="edb588ad-b118-44cb-93b6-335b967c9009" providerId="ADAL" clId="{9F87EAD9-81B7-440D-BF20-E6327959BEAB}" dt="2025-10-09T11:42:50.763" v="4420" actId="20577"/>
          <ac:spMkLst>
            <pc:docMk/>
            <pc:sldMk cId="0" sldId="257"/>
            <ac:spMk id="151" creationId="{00000000-0000-0000-0000-000000000000}"/>
          </ac:spMkLst>
        </pc:spChg>
      </pc:sldChg>
      <pc:sldChg chg="addSp delSp modSp mod">
        <pc:chgData name="Kümmerle, Markus" userId="edb588ad-b118-44cb-93b6-335b967c9009" providerId="ADAL" clId="{9F87EAD9-81B7-440D-BF20-E6327959BEAB}" dt="2025-05-16T14:23:54.826" v="3657" actId="1076"/>
        <pc:sldMkLst>
          <pc:docMk/>
          <pc:sldMk cId="0" sldId="261"/>
        </pc:sldMkLst>
      </pc:sldChg>
      <pc:sldChg chg="modSp mod">
        <pc:chgData name="Kümmerle, Markus" userId="edb588ad-b118-44cb-93b6-335b967c9009" providerId="ADAL" clId="{9F87EAD9-81B7-440D-BF20-E6327959BEAB}" dt="2025-05-16T13:51:54.831" v="3509" actId="20577"/>
        <pc:sldMkLst>
          <pc:docMk/>
          <pc:sldMk cId="0" sldId="262"/>
        </pc:sldMkLst>
      </pc:sldChg>
      <pc:sldChg chg="modSp mod">
        <pc:chgData name="Kümmerle, Markus" userId="edb588ad-b118-44cb-93b6-335b967c9009" providerId="ADAL" clId="{9F87EAD9-81B7-440D-BF20-E6327959BEAB}" dt="2025-05-16T14:08:12.041" v="3546" actId="20577"/>
        <pc:sldMkLst>
          <pc:docMk/>
          <pc:sldMk cId="0" sldId="263"/>
        </pc:sldMkLst>
      </pc:sldChg>
      <pc:sldChg chg="addSp modSp mod">
        <pc:chgData name="Kümmerle, Markus" userId="edb588ad-b118-44cb-93b6-335b967c9009" providerId="ADAL" clId="{9F87EAD9-81B7-440D-BF20-E6327959BEAB}" dt="2025-05-16T14:22:00.699" v="3642" actId="1076"/>
        <pc:sldMkLst>
          <pc:docMk/>
          <pc:sldMk cId="0" sldId="267"/>
        </pc:sldMkLst>
      </pc:sldChg>
      <pc:sldChg chg="modSp mod">
        <pc:chgData name="Kümmerle, Markus" userId="edb588ad-b118-44cb-93b6-335b967c9009" providerId="ADAL" clId="{9F87EAD9-81B7-440D-BF20-E6327959BEAB}" dt="2025-05-16T14:30:35.692" v="3675" actId="20577"/>
        <pc:sldMkLst>
          <pc:docMk/>
          <pc:sldMk cId="0" sldId="270"/>
        </pc:sldMkLst>
      </pc:sldChg>
      <pc:sldChg chg="addSp delSp modSp mod">
        <pc:chgData name="Kümmerle, Markus" userId="edb588ad-b118-44cb-93b6-335b967c9009" providerId="ADAL" clId="{9F87EAD9-81B7-440D-BF20-E6327959BEAB}" dt="2025-10-09T11:52:59.270" v="4484" actId="20577"/>
        <pc:sldMkLst>
          <pc:docMk/>
          <pc:sldMk cId="0" sldId="272"/>
        </pc:sldMkLst>
        <pc:spChg chg="mod">
          <ac:chgData name="Kümmerle, Markus" userId="edb588ad-b118-44cb-93b6-335b967c9009" providerId="ADAL" clId="{9F87EAD9-81B7-440D-BF20-E6327959BEAB}" dt="2025-10-09T11:52:59.270" v="4484" actId="20577"/>
          <ac:spMkLst>
            <pc:docMk/>
            <pc:sldMk cId="0" sldId="272"/>
            <ac:spMk id="441" creationId="{00000000-0000-0000-0000-000000000000}"/>
          </ac:spMkLst>
        </pc:spChg>
        <pc:picChg chg="add del mod">
          <ac:chgData name="Kümmerle, Markus" userId="edb588ad-b118-44cb-93b6-335b967c9009" providerId="ADAL" clId="{9F87EAD9-81B7-440D-BF20-E6327959BEAB}" dt="2025-10-09T11:49:42.299" v="4465" actId="478"/>
          <ac:picMkLst>
            <pc:docMk/>
            <pc:sldMk cId="0" sldId="272"/>
            <ac:picMk id="2" creationId="{7114AA89-A27E-3CE9-EEBE-7335BA9F2D68}"/>
          </ac:picMkLst>
        </pc:picChg>
        <pc:picChg chg="add mod">
          <ac:chgData name="Kümmerle, Markus" userId="edb588ad-b118-44cb-93b6-335b967c9009" providerId="ADAL" clId="{9F87EAD9-81B7-440D-BF20-E6327959BEAB}" dt="2025-10-09T11:50:07.516" v="4468" actId="1076"/>
          <ac:picMkLst>
            <pc:docMk/>
            <pc:sldMk cId="0" sldId="272"/>
            <ac:picMk id="4" creationId="{034378AB-A4C7-AB7B-F3A9-75055E795866}"/>
          </ac:picMkLst>
        </pc:picChg>
      </pc:sldChg>
      <pc:sldChg chg="addSp delSp modSp mod">
        <pc:chgData name="Kümmerle, Markus" userId="edb588ad-b118-44cb-93b6-335b967c9009" providerId="ADAL" clId="{9F87EAD9-81B7-440D-BF20-E6327959BEAB}" dt="2025-10-09T11:48:27.242" v="4462" actId="1035"/>
        <pc:sldMkLst>
          <pc:docMk/>
          <pc:sldMk cId="0" sldId="273"/>
        </pc:sldMkLst>
        <pc:picChg chg="add mod">
          <ac:chgData name="Kümmerle, Markus" userId="edb588ad-b118-44cb-93b6-335b967c9009" providerId="ADAL" clId="{9F87EAD9-81B7-440D-BF20-E6327959BEAB}" dt="2025-10-09T11:48:27.242" v="4462" actId="1035"/>
          <ac:picMkLst>
            <pc:docMk/>
            <pc:sldMk cId="0" sldId="273"/>
            <ac:picMk id="3" creationId="{B01F9626-3C7E-EAE2-80D7-971BC9C3FAD9}"/>
          </ac:picMkLst>
        </pc:picChg>
        <pc:picChg chg="add del mod">
          <ac:chgData name="Kümmerle, Markus" userId="edb588ad-b118-44cb-93b6-335b967c9009" providerId="ADAL" clId="{9F87EAD9-81B7-440D-BF20-E6327959BEAB}" dt="2025-10-09T11:48:20.028" v="4421" actId="478"/>
          <ac:picMkLst>
            <pc:docMk/>
            <pc:sldMk cId="0" sldId="273"/>
            <ac:picMk id="4" creationId="{9F775050-107B-BEFE-8716-890EAB1B44F0}"/>
          </ac:picMkLst>
        </pc:picChg>
      </pc:sldChg>
      <pc:sldChg chg="modSp mod">
        <pc:chgData name="Kümmerle, Markus" userId="edb588ad-b118-44cb-93b6-335b967c9009" providerId="ADAL" clId="{9F87EAD9-81B7-440D-BF20-E6327959BEAB}" dt="2025-05-16T14:46:45.092" v="3752" actId="20577"/>
        <pc:sldMkLst>
          <pc:docMk/>
          <pc:sldMk cId="0" sldId="274"/>
        </pc:sldMkLst>
      </pc:sldChg>
      <pc:sldChg chg="modSp mod">
        <pc:chgData name="Kümmerle, Markus" userId="edb588ad-b118-44cb-93b6-335b967c9009" providerId="ADAL" clId="{9F87EAD9-81B7-440D-BF20-E6327959BEAB}" dt="2025-05-16T14:49:05.422" v="3763" actId="20577"/>
        <pc:sldMkLst>
          <pc:docMk/>
          <pc:sldMk cId="0" sldId="275"/>
        </pc:sldMkLst>
      </pc:sldChg>
      <pc:sldChg chg="del">
        <pc:chgData name="Kümmerle, Markus" userId="edb588ad-b118-44cb-93b6-335b967c9009" providerId="ADAL" clId="{9F87EAD9-81B7-440D-BF20-E6327959BEAB}" dt="2025-02-07T16:31:50.099" v="168" actId="47"/>
        <pc:sldMkLst>
          <pc:docMk/>
          <pc:sldMk cId="0" sldId="276"/>
        </pc:sldMkLst>
      </pc:sldChg>
      <pc:sldChg chg="addSp delSp modSp del mod">
        <pc:chgData name="Kümmerle, Markus" userId="edb588ad-b118-44cb-93b6-335b967c9009" providerId="ADAL" clId="{9F87EAD9-81B7-440D-BF20-E6327959BEAB}" dt="2025-03-19T13:33:33.781" v="1773" actId="47"/>
        <pc:sldMkLst>
          <pc:docMk/>
          <pc:sldMk cId="0" sldId="277"/>
        </pc:sldMkLst>
      </pc:sldChg>
      <pc:sldChg chg="addSp delSp modSp del mod">
        <pc:chgData name="Kümmerle, Markus" userId="edb588ad-b118-44cb-93b6-335b967c9009" providerId="ADAL" clId="{9F87EAD9-81B7-440D-BF20-E6327959BEAB}" dt="2025-06-04T17:35:23.850" v="4119" actId="47"/>
        <pc:sldMkLst>
          <pc:docMk/>
          <pc:sldMk cId="0" sldId="278"/>
        </pc:sldMkLst>
      </pc:sldChg>
      <pc:sldChg chg="addSp delSp modSp del mod">
        <pc:chgData name="Kümmerle, Markus" userId="edb588ad-b118-44cb-93b6-335b967c9009" providerId="ADAL" clId="{9F87EAD9-81B7-440D-BF20-E6327959BEAB}" dt="2025-06-04T17:35:23.850" v="4119" actId="47"/>
        <pc:sldMkLst>
          <pc:docMk/>
          <pc:sldMk cId="0" sldId="279"/>
        </pc:sldMkLst>
      </pc:sldChg>
      <pc:sldChg chg="addSp delSp modSp del mod">
        <pc:chgData name="Kümmerle, Markus" userId="edb588ad-b118-44cb-93b6-335b967c9009" providerId="ADAL" clId="{9F87EAD9-81B7-440D-BF20-E6327959BEAB}" dt="2025-06-04T17:35:23.850" v="4119" actId="47"/>
        <pc:sldMkLst>
          <pc:docMk/>
          <pc:sldMk cId="0" sldId="280"/>
        </pc:sldMkLst>
      </pc:sldChg>
      <pc:sldChg chg="modSp mod">
        <pc:chgData name="Kümmerle, Markus" userId="edb588ad-b118-44cb-93b6-335b967c9009" providerId="ADAL" clId="{9F87EAD9-81B7-440D-BF20-E6327959BEAB}" dt="2025-02-22T15:15:13.228" v="1592" actId="20577"/>
        <pc:sldMkLst>
          <pc:docMk/>
          <pc:sldMk cId="0" sldId="285"/>
        </pc:sldMkLst>
      </pc:sldChg>
      <pc:sldChg chg="addSp delSp modSp mod">
        <pc:chgData name="Kümmerle, Markus" userId="edb588ad-b118-44cb-93b6-335b967c9009" providerId="ADAL" clId="{9F87EAD9-81B7-440D-BF20-E6327959BEAB}" dt="2025-05-16T15:21:01.702" v="4089" actId="1076"/>
        <pc:sldMkLst>
          <pc:docMk/>
          <pc:sldMk cId="0" sldId="287"/>
        </pc:sldMkLst>
      </pc:sldChg>
      <pc:sldChg chg="addSp delSp modSp mod">
        <pc:chgData name="Kümmerle, Markus" userId="edb588ad-b118-44cb-93b6-335b967c9009" providerId="ADAL" clId="{9F87EAD9-81B7-440D-BF20-E6327959BEAB}" dt="2025-05-16T15:23:00.362" v="4099" actId="1076"/>
        <pc:sldMkLst>
          <pc:docMk/>
          <pc:sldMk cId="0" sldId="288"/>
        </pc:sldMkLst>
      </pc:sldChg>
      <pc:sldChg chg="addSp delSp modSp mod">
        <pc:chgData name="Kümmerle, Markus" userId="edb588ad-b118-44cb-93b6-335b967c9009" providerId="ADAL" clId="{9F87EAD9-81B7-440D-BF20-E6327959BEAB}" dt="2025-05-16T15:26:40.782" v="4117" actId="1076"/>
        <pc:sldMkLst>
          <pc:docMk/>
          <pc:sldMk cId="0" sldId="289"/>
        </pc:sldMkLst>
      </pc:sldChg>
      <pc:sldChg chg="modSp mod modCm">
        <pc:chgData name="Kümmerle, Markus" userId="edb588ad-b118-44cb-93b6-335b967c9009" providerId="ADAL" clId="{9F87EAD9-81B7-440D-BF20-E6327959BEAB}" dt="2025-05-16T14:55:59.380" v="3902" actId="20577"/>
        <pc:sldMkLst>
          <pc:docMk/>
          <pc:sldMk cId="0" sldId="292"/>
        </pc:sldMkLst>
        <pc:extLst>
          <p:ext xmlns:p="http://schemas.openxmlformats.org/presentationml/2006/main" uri="{D6D511B9-2390-475A-947B-AFAB55BFBCF1}">
            <pc226:cmChg xmlns:pc226="http://schemas.microsoft.com/office/powerpoint/2022/06/main/command" chg="mod">
              <pc226:chgData name="Kümmerle, Markus" userId="edb588ad-b118-44cb-93b6-335b967c9009" providerId="ADAL" clId="{9F87EAD9-81B7-440D-BF20-E6327959BEAB}" dt="2025-05-16T14:55:59.380" v="3902" actId="20577"/>
              <pc2:cmMkLst xmlns:pc2="http://schemas.microsoft.com/office/powerpoint/2019/9/main/command">
                <pc:docMk/>
                <pc:sldMk cId="0" sldId="292"/>
                <pc2:cmMk id="{C7583F2D-AF85-4647-BCED-78B68859218D}"/>
              </pc2:cmMkLst>
            </pc226:cmChg>
          </p:ext>
        </pc:extLst>
      </pc:sldChg>
      <pc:sldChg chg="addSp delSp modSp mod">
        <pc:chgData name="Kümmerle, Markus" userId="edb588ad-b118-44cb-93b6-335b967c9009" providerId="ADAL" clId="{9F87EAD9-81B7-440D-BF20-E6327959BEAB}" dt="2025-05-16T14:58:15.285" v="3908"/>
        <pc:sldMkLst>
          <pc:docMk/>
          <pc:sldMk cId="0" sldId="293"/>
        </pc:sldMkLst>
      </pc:sldChg>
      <pc:sldChg chg="modSp mod">
        <pc:chgData name="Kümmerle, Markus" userId="edb588ad-b118-44cb-93b6-335b967c9009" providerId="ADAL" clId="{9F87EAD9-81B7-440D-BF20-E6327959BEAB}" dt="2025-05-16T14:59:27.262" v="3927" actId="20577"/>
        <pc:sldMkLst>
          <pc:docMk/>
          <pc:sldMk cId="0" sldId="295"/>
        </pc:sldMkLst>
      </pc:sldChg>
      <pc:sldChg chg="modSp mod">
        <pc:chgData name="Kümmerle, Markus" userId="edb588ad-b118-44cb-93b6-335b967c9009" providerId="ADAL" clId="{9F87EAD9-81B7-440D-BF20-E6327959BEAB}" dt="2025-05-16T15:00:41.342" v="3976" actId="20577"/>
        <pc:sldMkLst>
          <pc:docMk/>
          <pc:sldMk cId="0" sldId="296"/>
        </pc:sldMkLst>
      </pc:sldChg>
      <pc:sldChg chg="modSp mod">
        <pc:chgData name="Kümmerle, Markus" userId="edb588ad-b118-44cb-93b6-335b967c9009" providerId="ADAL" clId="{9F87EAD9-81B7-440D-BF20-E6327959BEAB}" dt="2025-08-05T13:26:36.769" v="4333" actId="208"/>
        <pc:sldMkLst>
          <pc:docMk/>
          <pc:sldMk cId="0" sldId="297"/>
        </pc:sldMkLst>
        <pc:cxnChg chg="mod">
          <ac:chgData name="Kümmerle, Markus" userId="edb588ad-b118-44cb-93b6-335b967c9009" providerId="ADAL" clId="{9F87EAD9-81B7-440D-BF20-E6327959BEAB}" dt="2025-08-05T13:26:36.769" v="4333" actId="208"/>
          <ac:cxnSpMkLst>
            <pc:docMk/>
            <pc:sldMk cId="0" sldId="297"/>
            <ac:cxnSpMk id="1097" creationId="{00000000-0000-0000-0000-000000000000}"/>
          </ac:cxnSpMkLst>
        </pc:cxnChg>
      </pc:sldChg>
      <pc:sldChg chg="modSp mod">
        <pc:chgData name="Kümmerle, Markus" userId="edb588ad-b118-44cb-93b6-335b967c9009" providerId="ADAL" clId="{9F87EAD9-81B7-440D-BF20-E6327959BEAB}" dt="2025-05-16T15:04:03.361" v="4079" actId="20577"/>
        <pc:sldMkLst>
          <pc:docMk/>
          <pc:sldMk cId="0" sldId="300"/>
        </pc:sldMkLst>
      </pc:sldChg>
      <pc:sldChg chg="modSp mod">
        <pc:chgData name="Kümmerle, Markus" userId="edb588ad-b118-44cb-93b6-335b967c9009" providerId="ADAL" clId="{9F87EAD9-81B7-440D-BF20-E6327959BEAB}" dt="2025-05-16T15:03:19.390" v="4036" actId="20577"/>
        <pc:sldMkLst>
          <pc:docMk/>
          <pc:sldMk cId="0" sldId="301"/>
        </pc:sldMkLst>
      </pc:sldChg>
      <pc:sldChg chg="modSp mod">
        <pc:chgData name="Kümmerle, Markus" userId="edb588ad-b118-44cb-93b6-335b967c9009" providerId="ADAL" clId="{9F87EAD9-81B7-440D-BF20-E6327959BEAB}" dt="2025-05-16T15:03:50.981" v="4070" actId="20577"/>
        <pc:sldMkLst>
          <pc:docMk/>
          <pc:sldMk cId="0" sldId="302"/>
        </pc:sldMkLst>
      </pc:sldChg>
      <pc:sldChg chg="addSp delSp modSp mod">
        <pc:chgData name="Kümmerle, Markus" userId="edb588ad-b118-44cb-93b6-335b967c9009" providerId="ADAL" clId="{9F87EAD9-81B7-440D-BF20-E6327959BEAB}" dt="2025-10-09T11:57:09.441" v="4489" actId="1076"/>
        <pc:sldMkLst>
          <pc:docMk/>
          <pc:sldMk cId="2138978529" sldId="304"/>
        </pc:sldMkLst>
        <pc:picChg chg="add mod">
          <ac:chgData name="Kümmerle, Markus" userId="edb588ad-b118-44cb-93b6-335b967c9009" providerId="ADAL" clId="{9F87EAD9-81B7-440D-BF20-E6327959BEAB}" dt="2025-10-09T11:57:09.441" v="4489" actId="1076"/>
          <ac:picMkLst>
            <pc:docMk/>
            <pc:sldMk cId="2138978529" sldId="304"/>
            <ac:picMk id="3" creationId="{ED890FCB-150C-EC30-054B-57900D276451}"/>
          </ac:picMkLst>
        </pc:picChg>
        <pc:picChg chg="add del mod">
          <ac:chgData name="Kümmerle, Markus" userId="edb588ad-b118-44cb-93b6-335b967c9009" providerId="ADAL" clId="{9F87EAD9-81B7-440D-BF20-E6327959BEAB}" dt="2025-10-09T11:56:52.926" v="4485" actId="478"/>
          <ac:picMkLst>
            <pc:docMk/>
            <pc:sldMk cId="2138978529" sldId="304"/>
            <ac:picMk id="4" creationId="{7491B8FD-A88A-2050-A1A4-AA432AF5C2A8}"/>
          </ac:picMkLst>
        </pc:picChg>
      </pc:sldChg>
      <pc:sldChg chg="addSp delSp modSp add del mod">
        <pc:chgData name="Kümmerle, Markus" userId="edb588ad-b118-44cb-93b6-335b967c9009" providerId="ADAL" clId="{9F87EAD9-81B7-440D-BF20-E6327959BEAB}" dt="2025-06-04T17:35:23.850" v="4119" actId="47"/>
        <pc:sldMkLst>
          <pc:docMk/>
          <pc:sldMk cId="243027967" sldId="305"/>
        </pc:sldMkLst>
      </pc:sldChg>
      <pc:sldChg chg="delSp add del mod">
        <pc:chgData name="Kümmerle, Markus" userId="edb588ad-b118-44cb-93b6-335b967c9009" providerId="ADAL" clId="{9F87EAD9-81B7-440D-BF20-E6327959BEAB}" dt="2025-02-07T17:01:26.769" v="985" actId="47"/>
        <pc:sldMkLst>
          <pc:docMk/>
          <pc:sldMk cId="285673665" sldId="305"/>
        </pc:sldMkLst>
      </pc:sldChg>
      <pc:sldChg chg="add">
        <pc:chgData name="Kümmerle, Markus" userId="edb588ad-b118-44cb-93b6-335b967c9009" providerId="ADAL" clId="{9F87EAD9-81B7-440D-BF20-E6327959BEAB}" dt="2025-10-09T11:41:22.853" v="4370"/>
        <pc:sldMkLst>
          <pc:docMk/>
          <pc:sldMk cId="3019102821" sldId="305"/>
        </pc:sldMkLst>
      </pc:sldChg>
      <pc:sldChg chg="addSp delSp modSp add del mod">
        <pc:chgData name="Kümmerle, Markus" userId="edb588ad-b118-44cb-93b6-335b967c9009" providerId="ADAL" clId="{9F87EAD9-81B7-440D-BF20-E6327959BEAB}" dt="2025-06-04T17:35:23.850" v="4119" actId="47"/>
        <pc:sldMkLst>
          <pc:docMk/>
          <pc:sldMk cId="3962661313" sldId="306"/>
        </pc:sldMkLst>
      </pc:sldChg>
      <pc:sldChg chg="delSp modSp add del mod">
        <pc:chgData name="Kümmerle, Markus" userId="edb588ad-b118-44cb-93b6-335b967c9009" providerId="ADAL" clId="{9F87EAD9-81B7-440D-BF20-E6327959BEAB}" dt="2025-06-04T17:35:23.850" v="4119" actId="47"/>
        <pc:sldMkLst>
          <pc:docMk/>
          <pc:sldMk cId="1348869579" sldId="307"/>
        </pc:sldMkLst>
      </pc:sldChg>
      <pc:sldChg chg="add">
        <pc:chgData name="Kümmerle, Markus" userId="edb588ad-b118-44cb-93b6-335b967c9009" providerId="ADAL" clId="{9F87EAD9-81B7-440D-BF20-E6327959BEAB}" dt="2025-06-04T17:34:31.549" v="4118"/>
        <pc:sldMkLst>
          <pc:docMk/>
          <pc:sldMk cId="2243311192" sldId="308"/>
        </pc:sldMkLst>
      </pc:sldChg>
      <pc:sldChg chg="add">
        <pc:chgData name="Kümmerle, Markus" userId="edb588ad-b118-44cb-93b6-335b967c9009" providerId="ADAL" clId="{9F87EAD9-81B7-440D-BF20-E6327959BEAB}" dt="2025-06-04T17:34:31.549" v="4118"/>
        <pc:sldMkLst>
          <pc:docMk/>
          <pc:sldMk cId="1535481930" sldId="309"/>
        </pc:sldMkLst>
      </pc:sldChg>
      <pc:sldChg chg="add">
        <pc:chgData name="Kümmerle, Markus" userId="edb588ad-b118-44cb-93b6-335b967c9009" providerId="ADAL" clId="{9F87EAD9-81B7-440D-BF20-E6327959BEAB}" dt="2025-06-04T17:34:31.549" v="4118"/>
        <pc:sldMkLst>
          <pc:docMk/>
          <pc:sldMk cId="2197339939" sldId="310"/>
        </pc:sldMkLst>
      </pc:sldChg>
      <pc:sldChg chg="addSp delSp modSp add mod">
        <pc:chgData name="Kümmerle, Markus" userId="edb588ad-b118-44cb-93b6-335b967c9009" providerId="ADAL" clId="{9F87EAD9-81B7-440D-BF20-E6327959BEAB}" dt="2025-08-05T13:15:35.702" v="4303" actId="1076"/>
        <pc:sldMkLst>
          <pc:docMk/>
          <pc:sldMk cId="2468290853" sldId="311"/>
        </pc:sldMkLst>
        <pc:spChg chg="add mod">
          <ac:chgData name="Kümmerle, Markus" userId="edb588ad-b118-44cb-93b6-335b967c9009" providerId="ADAL" clId="{9F87EAD9-81B7-440D-BF20-E6327959BEAB}" dt="2025-08-05T13:15:35.702" v="4303" actId="1076"/>
          <ac:spMkLst>
            <pc:docMk/>
            <pc:sldMk cId="2468290853" sldId="311"/>
            <ac:spMk id="4" creationId="{1B9EB6DE-AB47-62F8-CF50-42F04B84B375}"/>
          </ac:spMkLst>
        </pc:spChg>
        <pc:picChg chg="add mod">
          <ac:chgData name="Kümmerle, Markus" userId="edb588ad-b118-44cb-93b6-335b967c9009" providerId="ADAL" clId="{9F87EAD9-81B7-440D-BF20-E6327959BEAB}" dt="2025-08-05T13:15:26.534" v="4302" actId="1038"/>
          <ac:picMkLst>
            <pc:docMk/>
            <pc:sldMk cId="2468290853" sldId="311"/>
            <ac:picMk id="3" creationId="{45B6C80D-546B-0956-CD23-D8433C7F3DE4}"/>
          </ac:picMkLst>
        </pc:picChg>
      </pc:sldChg>
      <pc:sldChg chg="addSp delSp modSp add mod">
        <pc:chgData name="Kümmerle, Markus" userId="edb588ad-b118-44cb-93b6-335b967c9009" providerId="ADAL" clId="{9F87EAD9-81B7-440D-BF20-E6327959BEAB}" dt="2025-08-05T13:21:14.357" v="4312" actId="6549"/>
        <pc:sldMkLst>
          <pc:docMk/>
          <pc:sldMk cId="3161113337" sldId="312"/>
        </pc:sldMkLst>
        <pc:spChg chg="add mod">
          <ac:chgData name="Kümmerle, Markus" userId="edb588ad-b118-44cb-93b6-335b967c9009" providerId="ADAL" clId="{9F87EAD9-81B7-440D-BF20-E6327959BEAB}" dt="2025-08-05T13:20:39.038" v="4310"/>
          <ac:spMkLst>
            <pc:docMk/>
            <pc:sldMk cId="3161113337" sldId="312"/>
            <ac:spMk id="2" creationId="{B454853A-4C05-7759-B0BD-EF4628F91860}"/>
          </ac:spMkLst>
        </pc:spChg>
        <pc:spChg chg="add mod">
          <ac:chgData name="Kümmerle, Markus" userId="edb588ad-b118-44cb-93b6-335b967c9009" providerId="ADAL" clId="{9F87EAD9-81B7-440D-BF20-E6327959BEAB}" dt="2025-08-05T13:20:39.038" v="4310"/>
          <ac:spMkLst>
            <pc:docMk/>
            <pc:sldMk cId="3161113337" sldId="312"/>
            <ac:spMk id="4" creationId="{61752247-DCA8-B1AF-FC5F-D6D303740DFE}"/>
          </ac:spMkLst>
        </pc:spChg>
        <pc:spChg chg="add mod">
          <ac:chgData name="Kümmerle, Markus" userId="edb588ad-b118-44cb-93b6-335b967c9009" providerId="ADAL" clId="{9F87EAD9-81B7-440D-BF20-E6327959BEAB}" dt="2025-08-05T13:20:39.038" v="4310"/>
          <ac:spMkLst>
            <pc:docMk/>
            <pc:sldMk cId="3161113337" sldId="312"/>
            <ac:spMk id="5" creationId="{0564A1D3-0488-DBBE-0C8E-63BF2F60C8A6}"/>
          </ac:spMkLst>
        </pc:spChg>
        <pc:spChg chg="add mod">
          <ac:chgData name="Kümmerle, Markus" userId="edb588ad-b118-44cb-93b6-335b967c9009" providerId="ADAL" clId="{9F87EAD9-81B7-440D-BF20-E6327959BEAB}" dt="2025-08-05T13:21:14.357" v="4312" actId="6549"/>
          <ac:spMkLst>
            <pc:docMk/>
            <pc:sldMk cId="3161113337" sldId="312"/>
            <ac:spMk id="6" creationId="{57E94971-4074-866A-67C1-E84F2EED1170}"/>
          </ac:spMkLst>
        </pc:spChg>
        <pc:picChg chg="add mod">
          <ac:chgData name="Kümmerle, Markus" userId="edb588ad-b118-44cb-93b6-335b967c9009" providerId="ADAL" clId="{9F87EAD9-81B7-440D-BF20-E6327959BEAB}" dt="2025-08-05T13:20:39.038" v="4310"/>
          <ac:picMkLst>
            <pc:docMk/>
            <pc:sldMk cId="3161113337" sldId="312"/>
            <ac:picMk id="7" creationId="{AA8C2CC4-B286-4F28-0541-AE6CA100AE59}"/>
          </ac:picMkLst>
        </pc:picChg>
        <pc:picChg chg="add mod">
          <ac:chgData name="Kümmerle, Markus" userId="edb588ad-b118-44cb-93b6-335b967c9009" providerId="ADAL" clId="{9F87EAD9-81B7-440D-BF20-E6327959BEAB}" dt="2025-08-05T13:20:39.038" v="4310"/>
          <ac:picMkLst>
            <pc:docMk/>
            <pc:sldMk cId="3161113337" sldId="312"/>
            <ac:picMk id="8" creationId="{61334340-29E2-EFB8-E063-AA3E71A6F860}"/>
          </ac:picMkLst>
        </pc:picChg>
        <pc:picChg chg="add mod">
          <ac:chgData name="Kümmerle, Markus" userId="edb588ad-b118-44cb-93b6-335b967c9009" providerId="ADAL" clId="{9F87EAD9-81B7-440D-BF20-E6327959BEAB}" dt="2025-08-05T13:20:39.038" v="4310"/>
          <ac:picMkLst>
            <pc:docMk/>
            <pc:sldMk cId="3161113337" sldId="312"/>
            <ac:picMk id="9" creationId="{C16A3E5C-5583-FA2F-F06E-736DA09ECB11}"/>
          </ac:picMkLst>
        </pc:picChg>
      </pc:sldChg>
      <pc:sldChg chg="add">
        <pc:chgData name="Kümmerle, Markus" userId="edb588ad-b118-44cb-93b6-335b967c9009" providerId="ADAL" clId="{9F87EAD9-81B7-440D-BF20-E6327959BEAB}" dt="2025-10-09T11:37:56.238" v="4339"/>
        <pc:sldMkLst>
          <pc:docMk/>
          <pc:sldMk cId="1237189325" sldId="313"/>
        </pc:sldMkLst>
      </pc:sldChg>
      <pc:sldMasterChg chg="addSp modSp mod">
        <pc:chgData name="Kümmerle, Markus" userId="edb588ad-b118-44cb-93b6-335b967c9009" providerId="ADAL" clId="{9F87EAD9-81B7-440D-BF20-E6327959BEAB}" dt="2025-02-22T15:03:38.619" v="1407"/>
        <pc:sldMasterMkLst>
          <pc:docMk/>
          <pc:sldMasterMk cId="0" sldId="2147483648"/>
        </pc:sldMasterMkLst>
      </pc:sldMasterChg>
    </pc:docChg>
  </pc:docChgLst>
  <pc:docChgLst>
    <pc:chgData name="Markus Kümmerle" userId="edb588ad-b118-44cb-93b6-335b967c9009" providerId="ADAL" clId="{23DB3319-4C49-4F85-A827-0E09850C7500}"/>
    <pc:docChg chg="undo custSel addSld modSld">
      <pc:chgData name="Markus Kümmerle" userId="edb588ad-b118-44cb-93b6-335b967c9009" providerId="ADAL" clId="{23DB3319-4C49-4F85-A827-0E09850C7500}" dt="2024-12-17T16:51:17.689" v="618" actId="20577"/>
      <pc:docMkLst>
        <pc:docMk/>
      </pc:docMkLst>
      <pc:sldChg chg="modSp mod">
        <pc:chgData name="Markus Kümmerle" userId="edb588ad-b118-44cb-93b6-335b967c9009" providerId="ADAL" clId="{23DB3319-4C49-4F85-A827-0E09850C7500}" dt="2024-12-17T13:34:55.804" v="3" actId="20577"/>
        <pc:sldMkLst>
          <pc:docMk/>
          <pc:sldMk cId="0" sldId="256"/>
        </pc:sldMkLst>
      </pc:sldChg>
      <pc:sldChg chg="modSp mod">
        <pc:chgData name="Markus Kümmerle" userId="edb588ad-b118-44cb-93b6-335b967c9009" providerId="ADAL" clId="{23DB3319-4C49-4F85-A827-0E09850C7500}" dt="2024-12-17T16:51:17.689" v="618" actId="20577"/>
        <pc:sldMkLst>
          <pc:docMk/>
          <pc:sldMk cId="0" sldId="257"/>
        </pc:sldMkLst>
      </pc:sldChg>
      <pc:sldChg chg="addSp delSp modSp mod">
        <pc:chgData name="Markus Kümmerle" userId="edb588ad-b118-44cb-93b6-335b967c9009" providerId="ADAL" clId="{23DB3319-4C49-4F85-A827-0E09850C7500}" dt="2024-12-17T13:47:23.303" v="178" actId="20577"/>
        <pc:sldMkLst>
          <pc:docMk/>
          <pc:sldMk cId="0" sldId="272"/>
        </pc:sldMkLst>
      </pc:sldChg>
      <pc:sldChg chg="addSp delSp modSp mod">
        <pc:chgData name="Markus Kümmerle" userId="edb588ad-b118-44cb-93b6-335b967c9009" providerId="ADAL" clId="{23DB3319-4C49-4F85-A827-0E09850C7500}" dt="2024-12-17T13:37:54.680" v="21" actId="1036"/>
        <pc:sldMkLst>
          <pc:docMk/>
          <pc:sldMk cId="0" sldId="273"/>
        </pc:sldMkLst>
      </pc:sldChg>
      <pc:sldChg chg="addSp modSp mod">
        <pc:chgData name="Markus Kümmerle" userId="edb588ad-b118-44cb-93b6-335b967c9009" providerId="ADAL" clId="{23DB3319-4C49-4F85-A827-0E09850C7500}" dt="2024-12-17T16:35:51.642" v="479" actId="20577"/>
        <pc:sldMkLst>
          <pc:docMk/>
          <pc:sldMk cId="0" sldId="278"/>
        </pc:sldMkLst>
      </pc:sldChg>
      <pc:sldChg chg="addSp delSp modSp mod">
        <pc:chgData name="Markus Kümmerle" userId="edb588ad-b118-44cb-93b6-335b967c9009" providerId="ADAL" clId="{23DB3319-4C49-4F85-A827-0E09850C7500}" dt="2024-12-17T16:39:28.539" v="509" actId="1035"/>
        <pc:sldMkLst>
          <pc:docMk/>
          <pc:sldMk cId="0" sldId="279"/>
        </pc:sldMkLst>
      </pc:sldChg>
      <pc:sldChg chg="addSp delSp modSp mod">
        <pc:chgData name="Markus Kümmerle" userId="edb588ad-b118-44cb-93b6-335b967c9009" providerId="ADAL" clId="{23DB3319-4C49-4F85-A827-0E09850C7500}" dt="2024-12-17T16:44:44.596" v="585" actId="1036"/>
        <pc:sldMkLst>
          <pc:docMk/>
          <pc:sldMk cId="0" sldId="280"/>
        </pc:sldMkLst>
      </pc:sldChg>
      <pc:sldChg chg="addSp delSp modSp add mod">
        <pc:chgData name="Markus Kümmerle" userId="edb588ad-b118-44cb-93b6-335b967c9009" providerId="ADAL" clId="{23DB3319-4C49-4F85-A827-0E09850C7500}" dt="2024-12-17T16:50:24.435" v="592" actId="1076"/>
        <pc:sldMkLst>
          <pc:docMk/>
          <pc:sldMk cId="2138978529" sldId="304"/>
        </pc:sldMkLst>
      </pc:sldChg>
    </pc:docChg>
  </pc:docChgLst>
  <pc:docChgLst>
    <pc:chgData name="Markus Kümmerle" userId="edb588ad-b118-44cb-93b6-335b967c9009" providerId="ADAL" clId="{9F87EAD9-81B7-440D-BF20-E6327959BEAB}"/>
    <pc:docChg chg="undo custSel modSld">
      <pc:chgData name="Markus Kümmerle" userId="edb588ad-b118-44cb-93b6-335b967c9009" providerId="ADAL" clId="{9F87EAD9-81B7-440D-BF20-E6327959BEAB}" dt="2025-01-24T13:26:59.448" v="353" actId="20577"/>
      <pc:docMkLst>
        <pc:docMk/>
      </pc:docMkLst>
      <pc:sldChg chg="modSp mod">
        <pc:chgData name="Markus Kümmerle" userId="edb588ad-b118-44cb-93b6-335b967c9009" providerId="ADAL" clId="{9F87EAD9-81B7-440D-BF20-E6327959BEAB}" dt="2025-01-24T09:18:01.010" v="9" actId="20577"/>
        <pc:sldMkLst>
          <pc:docMk/>
          <pc:sldMk cId="0" sldId="256"/>
        </pc:sldMkLst>
      </pc:sldChg>
      <pc:sldChg chg="addSp delSp modSp mod">
        <pc:chgData name="Markus Kümmerle" userId="edb588ad-b118-44cb-93b6-335b967c9009" providerId="ADAL" clId="{9F87EAD9-81B7-440D-BF20-E6327959BEAB}" dt="2025-01-24T13:18:50.591" v="248" actId="20577"/>
        <pc:sldMkLst>
          <pc:docMk/>
          <pc:sldMk cId="0" sldId="272"/>
        </pc:sldMkLst>
      </pc:sldChg>
      <pc:sldChg chg="addSp delSp modSp mod">
        <pc:chgData name="Markus Kümmerle" userId="edb588ad-b118-44cb-93b6-335b967c9009" providerId="ADAL" clId="{9F87EAD9-81B7-440D-BF20-E6327959BEAB}" dt="2025-01-24T09:23:01.398" v="14" actId="1076"/>
        <pc:sldMkLst>
          <pc:docMk/>
          <pc:sldMk cId="0" sldId="273"/>
        </pc:sldMkLst>
      </pc:sldChg>
      <pc:sldChg chg="modSp mod">
        <pc:chgData name="Markus Kümmerle" userId="edb588ad-b118-44cb-93b6-335b967c9009" providerId="ADAL" clId="{9F87EAD9-81B7-440D-BF20-E6327959BEAB}" dt="2025-01-24T13:06:16.752" v="144" actId="2711"/>
        <pc:sldMkLst>
          <pc:docMk/>
          <pc:sldMk cId="0" sldId="276"/>
        </pc:sldMkLst>
      </pc:sldChg>
      <pc:sldChg chg="modSp mod">
        <pc:chgData name="Markus Kümmerle" userId="edb588ad-b118-44cb-93b6-335b967c9009" providerId="ADAL" clId="{9F87EAD9-81B7-440D-BF20-E6327959BEAB}" dt="2025-01-24T13:06:44.345" v="150" actId="2711"/>
        <pc:sldMkLst>
          <pc:docMk/>
          <pc:sldMk cId="0" sldId="277"/>
        </pc:sldMkLst>
      </pc:sldChg>
      <pc:sldChg chg="addSp delSp modSp mod">
        <pc:chgData name="Markus Kümmerle" userId="edb588ad-b118-44cb-93b6-335b967c9009" providerId="ADAL" clId="{9F87EAD9-81B7-440D-BF20-E6327959BEAB}" dt="2025-01-24T13:13:02.833" v="238" actId="20577"/>
        <pc:sldMkLst>
          <pc:docMk/>
          <pc:sldMk cId="0" sldId="278"/>
        </pc:sldMkLst>
      </pc:sldChg>
      <pc:sldChg chg="addSp delSp modSp mod">
        <pc:chgData name="Markus Kümmerle" userId="edb588ad-b118-44cb-93b6-335b967c9009" providerId="ADAL" clId="{9F87EAD9-81B7-440D-BF20-E6327959BEAB}" dt="2025-01-24T13:20:48.686" v="328" actId="1038"/>
        <pc:sldMkLst>
          <pc:docMk/>
          <pc:sldMk cId="0" sldId="279"/>
        </pc:sldMkLst>
      </pc:sldChg>
      <pc:sldChg chg="addSp modSp mod">
        <pc:chgData name="Markus Kümmerle" userId="edb588ad-b118-44cb-93b6-335b967c9009" providerId="ADAL" clId="{9F87EAD9-81B7-440D-BF20-E6327959BEAB}" dt="2025-01-24T13:22:14.946" v="335" actId="1076"/>
        <pc:sldMkLst>
          <pc:docMk/>
          <pc:sldMk cId="0" sldId="280"/>
        </pc:sldMkLst>
      </pc:sldChg>
      <pc:sldChg chg="modSp mod">
        <pc:chgData name="Markus Kümmerle" userId="edb588ad-b118-44cb-93b6-335b967c9009" providerId="ADAL" clId="{9F87EAD9-81B7-440D-BF20-E6327959BEAB}" dt="2025-01-24T13:26:59.448" v="353" actId="20577"/>
        <pc:sldMkLst>
          <pc:docMk/>
          <pc:sldMk cId="0" sldId="285"/>
        </pc:sldMkLst>
      </pc:sldChg>
      <pc:sldChg chg="addSp delSp modSp mod">
        <pc:chgData name="Markus Kümmerle" userId="edb588ad-b118-44cb-93b6-335b967c9009" providerId="ADAL" clId="{9F87EAD9-81B7-440D-BF20-E6327959BEAB}" dt="2025-01-24T13:26:36.658" v="339" actId="1076"/>
        <pc:sldMkLst>
          <pc:docMk/>
          <pc:sldMk cId="2138978529" sldId="30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0"/>
            <a:ext cx="3169919" cy="617220"/>
          </a:xfrm>
          <a:prstGeom prst="rect">
            <a:avLst/>
          </a:prstGeom>
          <a:noFill/>
          <a:ln>
            <a:noFill/>
          </a:ln>
        </p:spPr>
        <p:txBody>
          <a:bodyPr spcFirstLastPara="1" wrap="square" lIns="107550" tIns="53775" rIns="107550" bIns="53775" anchor="t" anchorCtr="0">
            <a:noAutofit/>
          </a:bodyPr>
          <a:lstStyle>
            <a:lvl1pPr marR="0" lvl="0" algn="l" rtl="0">
              <a:spcBef>
                <a:spcPts val="0"/>
              </a:spcBef>
              <a:spcAft>
                <a:spcPts val="0"/>
              </a:spcAft>
              <a:buSzPts val="1400"/>
              <a:buNone/>
              <a:defRPr sz="14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2pPr>
            <a:lvl3pPr marR="0" lvl="2"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3pPr>
            <a:lvl4pPr marR="0" lvl="3"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4pPr>
            <a:lvl5pPr marR="0" lvl="4"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5pPr>
            <a:lvl6pPr marR="0" lvl="5"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6pPr>
            <a:lvl7pPr marR="0" lvl="6"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7pPr>
            <a:lvl8pPr marR="0" lvl="7"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8pPr>
            <a:lvl9pPr marR="0" lvl="8"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4" name="Google Shape;4;n"/>
          <p:cNvSpPr txBox="1">
            <a:spLocks noGrp="1"/>
          </p:cNvSpPr>
          <p:nvPr>
            <p:ph type="dt" idx="10"/>
          </p:nvPr>
        </p:nvSpPr>
        <p:spPr>
          <a:xfrm>
            <a:off x="4143589" y="0"/>
            <a:ext cx="3169919" cy="617220"/>
          </a:xfrm>
          <a:prstGeom prst="rect">
            <a:avLst/>
          </a:prstGeom>
          <a:noFill/>
          <a:ln>
            <a:noFill/>
          </a:ln>
        </p:spPr>
        <p:txBody>
          <a:bodyPr spcFirstLastPara="1" wrap="square" lIns="107550" tIns="53775" rIns="107550" bIns="53775" anchor="t" anchorCtr="0">
            <a:noAutofit/>
          </a:bodyPr>
          <a:lstStyle>
            <a:lvl1pPr marR="0" lvl="0" algn="r" rtl="0">
              <a:spcBef>
                <a:spcPts val="0"/>
              </a:spcBef>
              <a:spcAft>
                <a:spcPts val="0"/>
              </a:spcAft>
              <a:buSzPts val="1400"/>
              <a:buNone/>
              <a:defRPr sz="14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2pPr>
            <a:lvl3pPr marR="0" lvl="2"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3pPr>
            <a:lvl4pPr marR="0" lvl="3"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4pPr>
            <a:lvl5pPr marR="0" lvl="4"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5pPr>
            <a:lvl6pPr marR="0" lvl="5"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6pPr>
            <a:lvl7pPr marR="0" lvl="6"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7pPr>
            <a:lvl8pPr marR="0" lvl="7"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8pPr>
            <a:lvl9pPr marR="0" lvl="8"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5" name="Google Shape;5;n"/>
          <p:cNvSpPr>
            <a:spLocks noGrp="1" noRot="1" noChangeAspect="1"/>
          </p:cNvSpPr>
          <p:nvPr>
            <p:ph type="sldImg" idx="3"/>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1pPr>
            <a:lvl2pPr marL="914400" marR="0" lvl="1"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2pPr>
            <a:lvl3pPr marL="1371600" marR="0" lvl="2"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3pPr>
            <a:lvl4pPr marL="1828800" marR="0" lvl="3"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4pPr>
            <a:lvl5pPr marL="2286000" marR="0" lvl="4"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5pPr>
            <a:lvl6pPr marL="2743200" marR="0" lvl="5"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6pPr>
            <a:lvl7pPr marL="3200400" marR="0" lvl="6"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7pPr>
            <a:lvl8pPr marL="3657600" marR="0" lvl="7"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8pPr>
            <a:lvl9pPr marL="4114800" marR="0" lvl="8" indent="-228600" algn="l" rtl="0">
              <a:spcBef>
                <a:spcPts val="0"/>
              </a:spcBef>
              <a:spcAft>
                <a:spcPts val="0"/>
              </a:spcAft>
              <a:buSzPts val="1400"/>
              <a:buNone/>
              <a:defRPr sz="1200" b="0" i="0" u="none" strike="noStrike" cap="none">
                <a:solidFill>
                  <a:schemeClr val="dk1"/>
                </a:solidFill>
                <a:latin typeface="Montserrat Light"/>
                <a:ea typeface="Montserrat Light"/>
                <a:cs typeface="Montserrat Light"/>
                <a:sym typeface="Montserrat Light"/>
              </a:defRPr>
            </a:lvl9pPr>
          </a:lstStyle>
          <a:p>
            <a:endParaRPr/>
          </a:p>
        </p:txBody>
      </p:sp>
      <p:sp>
        <p:nvSpPr>
          <p:cNvPr id="7" name="Google Shape;7;n"/>
          <p:cNvSpPr txBox="1">
            <a:spLocks noGrp="1"/>
          </p:cNvSpPr>
          <p:nvPr>
            <p:ph type="ftr" idx="11"/>
          </p:nvPr>
        </p:nvSpPr>
        <p:spPr>
          <a:xfrm>
            <a:off x="2" y="11725039"/>
            <a:ext cx="3169919" cy="617220"/>
          </a:xfrm>
          <a:prstGeom prst="rect">
            <a:avLst/>
          </a:prstGeom>
          <a:noFill/>
          <a:ln>
            <a:noFill/>
          </a:ln>
        </p:spPr>
        <p:txBody>
          <a:bodyPr spcFirstLastPara="1" wrap="square" lIns="107550" tIns="53775" rIns="107550" bIns="53775" anchor="b" anchorCtr="0">
            <a:noAutofit/>
          </a:bodyPr>
          <a:lstStyle>
            <a:lvl1pPr marR="0" lvl="0" algn="l" rtl="0">
              <a:spcBef>
                <a:spcPts val="0"/>
              </a:spcBef>
              <a:spcAft>
                <a:spcPts val="0"/>
              </a:spcAft>
              <a:buSzPts val="1400"/>
              <a:buNone/>
              <a:defRPr sz="1400" b="0" i="0" u="none" strike="noStrike" cap="none">
                <a:solidFill>
                  <a:schemeClr val="dk1"/>
                </a:solidFill>
                <a:latin typeface="Montserrat Light"/>
                <a:ea typeface="Montserrat Light"/>
                <a:cs typeface="Montserrat Light"/>
                <a:sym typeface="Montserrat Light"/>
              </a:defRPr>
            </a:lvl1pPr>
            <a:lvl2pPr marR="0" lvl="1"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2pPr>
            <a:lvl3pPr marR="0" lvl="2"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3pPr>
            <a:lvl4pPr marR="0" lvl="3"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4pPr>
            <a:lvl5pPr marR="0" lvl="4"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5pPr>
            <a:lvl6pPr marR="0" lvl="5"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6pPr>
            <a:lvl7pPr marR="0" lvl="6"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7pPr>
            <a:lvl8pPr marR="0" lvl="7"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8pPr>
            <a:lvl9pPr marR="0" lvl="8"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8" name="Google Shape;8;n"/>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marR="0" lvl="0" indent="0" algn="r" rtl="0">
              <a:spcBef>
                <a:spcPts val="0"/>
              </a:spcBef>
              <a:spcAft>
                <a:spcPts val="0"/>
              </a:spcAft>
              <a:buNone/>
            </a:pPr>
            <a:fld id="{00000000-1234-1234-1234-123412341234}" type="slidenum">
              <a:rPr lang="en-US" sz="1400" b="0" i="0" u="none" strike="noStrike" cap="none">
                <a:solidFill>
                  <a:schemeClr val="dk1"/>
                </a:solidFill>
                <a:latin typeface="Montserrat Light"/>
                <a:ea typeface="Montserrat Light"/>
                <a:cs typeface="Montserrat Light"/>
                <a:sym typeface="Montserrat Light"/>
              </a:rPr>
              <a:t>‹Nr.›</a:t>
            </a:fld>
            <a:endParaRPr sz="1400" b="0" i="0" u="none" strike="noStrike" cap="none">
              <a:solidFill>
                <a:schemeClr val="dk1"/>
              </a:solidFill>
              <a:latin typeface="Montserrat Light"/>
              <a:ea typeface="Montserrat Light"/>
              <a:cs typeface="Montserrat Light"/>
              <a:sym typeface="Montserrat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41" name="Google Shape;141;p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10: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58" name="Google Shape;258;p10: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1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67" name="Google Shape;267;p1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10bbb95dc3_0_8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g310bbb95dc3_0_87: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76" name="Google Shape;276;g310bbb95dc3_0_87: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440AA0BB-CFCC-4C66-4F14-114E009B7404}"/>
            </a:ext>
          </a:extLst>
        </p:cNvPr>
        <p:cNvGrpSpPr/>
        <p:nvPr/>
      </p:nvGrpSpPr>
      <p:grpSpPr>
        <a:xfrm>
          <a:off x="0" y="0"/>
          <a:ext cx="0" cy="0"/>
          <a:chOff x="0" y="0"/>
          <a:chExt cx="0" cy="0"/>
        </a:xfrm>
      </p:grpSpPr>
      <p:sp>
        <p:nvSpPr>
          <p:cNvPr id="155" name="Google Shape;155;p3:notes">
            <a:extLst>
              <a:ext uri="{FF2B5EF4-FFF2-40B4-BE49-F238E27FC236}">
                <a16:creationId xmlns:a16="http://schemas.microsoft.com/office/drawing/2014/main" id="{8D5E4598-348B-0D34-5337-A44896EDAA7A}"/>
              </a:ext>
            </a:extLst>
          </p:cNvPr>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3:notes">
            <a:extLst>
              <a:ext uri="{FF2B5EF4-FFF2-40B4-BE49-F238E27FC236}">
                <a16:creationId xmlns:a16="http://schemas.microsoft.com/office/drawing/2014/main" id="{F00508E5-05B7-FEA5-5148-7F7EA9732E3A}"/>
              </a:ext>
            </a:extLst>
          </p:cNvPr>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57" name="Google Shape;157;p3:notes">
            <a:extLst>
              <a:ext uri="{FF2B5EF4-FFF2-40B4-BE49-F238E27FC236}">
                <a16:creationId xmlns:a16="http://schemas.microsoft.com/office/drawing/2014/main" id="{21042CA5-CAFE-4CF8-2E8D-44C4CC606A1A}"/>
              </a:ext>
            </a:extLst>
          </p:cNvPr>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055477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1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06" name="Google Shape;306;p13: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14: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15" name="Google Shape;315;p14: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p1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399" name="Google Shape;399;p1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1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07" name="Google Shape;407;p1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1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1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38" name="Google Shape;438;p1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1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48" name="Google Shape;448;p1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2: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48" name="Google Shape;148;p2: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19:notes"/>
          <p:cNvSpPr txBox="1">
            <a:spLocks noGrp="1"/>
          </p:cNvSpPr>
          <p:nvPr>
            <p:ph type="body" idx="1"/>
          </p:nvPr>
        </p:nvSpPr>
        <p:spPr>
          <a:xfrm>
            <a:off x="731520" y="5863591"/>
            <a:ext cx="5852160" cy="555498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55" name="Google Shape;455;p1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0:notes"/>
          <p:cNvSpPr txBox="1">
            <a:spLocks noGrp="1"/>
          </p:cNvSpPr>
          <p:nvPr>
            <p:ph type="body" idx="1"/>
          </p:nvPr>
        </p:nvSpPr>
        <p:spPr>
          <a:xfrm>
            <a:off x="731520" y="5863591"/>
            <a:ext cx="5852160" cy="5554980"/>
          </a:xfrm>
          <a:prstGeom prst="rect">
            <a:avLst/>
          </a:prstGeom>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462" name="Google Shape;462;p2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3C8338E7-4918-327A-D5DB-91C5C0CA3B83}"/>
            </a:ext>
          </a:extLst>
        </p:cNvPr>
        <p:cNvGrpSpPr/>
        <p:nvPr/>
      </p:nvGrpSpPr>
      <p:grpSpPr>
        <a:xfrm>
          <a:off x="0" y="0"/>
          <a:ext cx="0" cy="0"/>
          <a:chOff x="0" y="0"/>
          <a:chExt cx="0" cy="0"/>
        </a:xfrm>
      </p:grpSpPr>
      <p:sp>
        <p:nvSpPr>
          <p:cNvPr id="155" name="Google Shape;155;p3:notes">
            <a:extLst>
              <a:ext uri="{FF2B5EF4-FFF2-40B4-BE49-F238E27FC236}">
                <a16:creationId xmlns:a16="http://schemas.microsoft.com/office/drawing/2014/main" id="{8499B42F-DDEF-57F3-59CD-B8ED94795ECE}"/>
              </a:ext>
            </a:extLst>
          </p:cNvPr>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3:notes">
            <a:extLst>
              <a:ext uri="{FF2B5EF4-FFF2-40B4-BE49-F238E27FC236}">
                <a16:creationId xmlns:a16="http://schemas.microsoft.com/office/drawing/2014/main" id="{35BA174C-1C90-9883-A547-B8CAA80F877B}"/>
              </a:ext>
            </a:extLst>
          </p:cNvPr>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57" name="Google Shape;157;p3:notes">
            <a:extLst>
              <a:ext uri="{FF2B5EF4-FFF2-40B4-BE49-F238E27FC236}">
                <a16:creationId xmlns:a16="http://schemas.microsoft.com/office/drawing/2014/main" id="{3CAF114B-6B92-FC3C-59AE-B90AD577A87A}"/>
              </a:ext>
            </a:extLst>
          </p:cNvPr>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1567468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128783cbcc_0_23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g3128783cbcc_0_230: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dirty="0"/>
          </a:p>
        </p:txBody>
      </p:sp>
      <p:sp>
        <p:nvSpPr>
          <p:cNvPr id="589" name="Google Shape;589;g3128783cbcc_0_230: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2124029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3128783cbcc_0_23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g3128783cbcc_0_230: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dirty="0"/>
          </a:p>
        </p:txBody>
      </p:sp>
      <p:sp>
        <p:nvSpPr>
          <p:cNvPr id="589" name="Google Shape;589;g3128783cbcc_0_230: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2763473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2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2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796" name="Google Shape;796;p2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2574693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2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1" name="Google Shape;831;p2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32" name="Google Shape;832;p2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2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3" name="Google Shape;863;p2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64" name="Google Shape;864;p2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2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3" name="Google Shape;863;p2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64" name="Google Shape;864;p2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224108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2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2" name="Google Shape;872;p2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73" name="Google Shape;873;p2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57" name="Google Shape;157;p3: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2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0" name="Google Shape;880;p29: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881" name="Google Shape;881;p29: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p3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9" name="Google Shape;899;p30: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00" name="Google Shape;900;p30: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3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2" name="Google Shape;932;p3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33" name="Google Shape;933;p3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32: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47" name="Google Shape;947;p32: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33: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55" name="Google Shape;955;p3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34: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63" name="Google Shape;963;p3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a:extLst>
            <a:ext uri="{FF2B5EF4-FFF2-40B4-BE49-F238E27FC236}">
              <a16:creationId xmlns:a16="http://schemas.microsoft.com/office/drawing/2014/main" id="{A40F772C-FEEA-C93E-2EEA-CE8E812D2576}"/>
            </a:ext>
          </a:extLst>
        </p:cNvPr>
        <p:cNvGrpSpPr/>
        <p:nvPr/>
      </p:nvGrpSpPr>
      <p:grpSpPr>
        <a:xfrm>
          <a:off x="0" y="0"/>
          <a:ext cx="0" cy="0"/>
          <a:chOff x="0" y="0"/>
          <a:chExt cx="0" cy="0"/>
        </a:xfrm>
      </p:grpSpPr>
      <p:sp>
        <p:nvSpPr>
          <p:cNvPr id="962" name="Google Shape;962;p34:notes">
            <a:extLst>
              <a:ext uri="{FF2B5EF4-FFF2-40B4-BE49-F238E27FC236}">
                <a16:creationId xmlns:a16="http://schemas.microsoft.com/office/drawing/2014/main" id="{63929A03-D684-A38E-57CD-83B1291100CC}"/>
              </a:ext>
            </a:extLst>
          </p:cNvPr>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963" name="Google Shape;963;p34:notes">
            <a:extLst>
              <a:ext uri="{FF2B5EF4-FFF2-40B4-BE49-F238E27FC236}">
                <a16:creationId xmlns:a16="http://schemas.microsoft.com/office/drawing/2014/main" id="{04E17E83-08E9-D954-4A17-6AB60B3E45D5}"/>
              </a:ext>
            </a:extLst>
          </p:cNvPr>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26121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3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2" name="Google Shape;972;p3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73" name="Google Shape;973;p3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3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3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81" name="Google Shape;981;p3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3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0" name="Google Shape;990;p3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991" name="Google Shape;991;p3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4: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68" name="Google Shape;168;p4: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3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0" name="Google Shape;1000;p3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01" name="Google Shape;1001;p3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3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2" name="Google Shape;1012;p39: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13" name="Google Shape;1013;p39: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p40: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2" name="Google Shape;1022;p40: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23" name="Google Shape;1023;p40: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41: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1" name="Google Shape;1031;p41: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32" name="Google Shape;1032;p41: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p42: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5" name="Google Shape;1045;p42: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046" name="Google Shape;1046;p42: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43: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lnSpc>
                <a:spcPct val="100000"/>
              </a:lnSpc>
              <a:spcBef>
                <a:spcPts val="0"/>
              </a:spcBef>
              <a:spcAft>
                <a:spcPts val="0"/>
              </a:spcAft>
              <a:buClr>
                <a:schemeClr val="dk1"/>
              </a:buClr>
              <a:buSzPts val="1400"/>
              <a:buFont typeface="Montserrat Light"/>
              <a:buNone/>
            </a:pPr>
            <a:endParaRPr/>
          </a:p>
        </p:txBody>
      </p:sp>
      <p:sp>
        <p:nvSpPr>
          <p:cNvPr id="1101" name="Google Shape;1101;p43: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44: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lnSpc>
                <a:spcPct val="100000"/>
              </a:lnSpc>
              <a:spcBef>
                <a:spcPts val="0"/>
              </a:spcBef>
              <a:spcAft>
                <a:spcPts val="0"/>
              </a:spcAft>
              <a:buClr>
                <a:schemeClr val="dk1"/>
              </a:buClr>
              <a:buSzPts val="1400"/>
              <a:buFont typeface="Montserrat Light"/>
              <a:buNone/>
            </a:pPr>
            <a:endParaRPr/>
          </a:p>
        </p:txBody>
      </p:sp>
      <p:sp>
        <p:nvSpPr>
          <p:cNvPr id="1109" name="Google Shape;1109;p44: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4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2" name="Google Shape;1122;p45:notes"/>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1123" name="Google Shape;1123;p45:notes"/>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Clr>
                <a:srgbClr val="000000"/>
              </a:buClr>
              <a:buSzPts val="1400"/>
              <a:buFont typeface="Montserrat Ligh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a:extLst>
            <a:ext uri="{FF2B5EF4-FFF2-40B4-BE49-F238E27FC236}">
              <a16:creationId xmlns:a16="http://schemas.microsoft.com/office/drawing/2014/main" id="{5C6B1C8A-89A9-996D-5F58-EE964A7197E1}"/>
            </a:ext>
          </a:extLst>
        </p:cNvPr>
        <p:cNvGrpSpPr/>
        <p:nvPr/>
      </p:nvGrpSpPr>
      <p:grpSpPr>
        <a:xfrm>
          <a:off x="0" y="0"/>
          <a:ext cx="0" cy="0"/>
          <a:chOff x="0" y="0"/>
          <a:chExt cx="0" cy="0"/>
        </a:xfrm>
      </p:grpSpPr>
      <p:sp>
        <p:nvSpPr>
          <p:cNvPr id="1121" name="Google Shape;1121;p45:notes">
            <a:extLst>
              <a:ext uri="{FF2B5EF4-FFF2-40B4-BE49-F238E27FC236}">
                <a16:creationId xmlns:a16="http://schemas.microsoft.com/office/drawing/2014/main" id="{5D0585B1-AB89-7989-4645-AC3B918319B8}"/>
              </a:ext>
            </a:extLst>
          </p:cNvPr>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2" name="Google Shape;1122;p45:notes">
            <a:extLst>
              <a:ext uri="{FF2B5EF4-FFF2-40B4-BE49-F238E27FC236}">
                <a16:creationId xmlns:a16="http://schemas.microsoft.com/office/drawing/2014/main" id="{4784921A-6AA7-2027-D028-DA04868D6B5A}"/>
              </a:ext>
            </a:extLst>
          </p:cNvPr>
          <p:cNvSpPr txBox="1">
            <a:spLocks noGrp="1"/>
          </p:cNvSpPr>
          <p:nvPr>
            <p:ph type="body" idx="1"/>
          </p:nvPr>
        </p:nvSpPr>
        <p:spPr>
          <a:xfrm>
            <a:off x="731520" y="5863591"/>
            <a:ext cx="5852100" cy="555510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Clr>
                <a:schemeClr val="dk1"/>
              </a:buClr>
              <a:buSzPts val="1200"/>
              <a:buFont typeface="Montserrat Light"/>
              <a:buNone/>
            </a:pPr>
            <a:endParaRPr/>
          </a:p>
        </p:txBody>
      </p:sp>
      <p:sp>
        <p:nvSpPr>
          <p:cNvPr id="1123" name="Google Shape;1123;p45:notes">
            <a:extLst>
              <a:ext uri="{FF2B5EF4-FFF2-40B4-BE49-F238E27FC236}">
                <a16:creationId xmlns:a16="http://schemas.microsoft.com/office/drawing/2014/main" id="{D0E77FF6-34D2-5ADF-45C4-CB2539DB5E85}"/>
              </a:ext>
            </a:extLst>
          </p:cNvPr>
          <p:cNvSpPr txBox="1">
            <a:spLocks noGrp="1"/>
          </p:cNvSpPr>
          <p:nvPr>
            <p:ph type="sldNum" idx="12"/>
          </p:nvPr>
        </p:nvSpPr>
        <p:spPr>
          <a:xfrm>
            <a:off x="4143589" y="11725039"/>
            <a:ext cx="3169800" cy="61710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Clr>
                <a:srgbClr val="000000"/>
              </a:buClr>
              <a:buSzPts val="1400"/>
              <a:buFont typeface="Montserrat Light"/>
              <a:buNone/>
            </a:pPr>
            <a:fld id="{00000000-1234-1234-1234-123412341234}" type="slidenum">
              <a:rPr lang="en-US"/>
              <a:t>48</a:t>
            </a:fld>
            <a:endParaRPr/>
          </a:p>
        </p:txBody>
      </p:sp>
    </p:spTree>
    <p:extLst>
      <p:ext uri="{BB962C8B-B14F-4D97-AF65-F5344CB8AC3E}">
        <p14:creationId xmlns:p14="http://schemas.microsoft.com/office/powerpoint/2010/main" val="17891562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p4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0" name="Google Shape;1130;p4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131" name="Google Shape;1131;p4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5: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90" name="Google Shape;190;p5: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p4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3" name="Google Shape;1143;p4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144" name="Google Shape;1144;p4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p4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2" name="Google Shape;1152;p4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153" name="Google Shape;1153;p4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6: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6: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198" name="Google Shape;198;p6: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7: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7: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07" name="Google Shape;207;p7: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8: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8: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17" name="Google Shape;217;p8: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9:notes"/>
          <p:cNvSpPr>
            <a:spLocks noGrp="1" noRot="1" noChangeAspect="1"/>
          </p:cNvSpPr>
          <p:nvPr>
            <p:ph type="sldImg" idx="2"/>
          </p:nvPr>
        </p:nvSpPr>
        <p:spPr>
          <a:xfrm>
            <a:off x="-454025" y="925513"/>
            <a:ext cx="8223250" cy="4629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9:notes"/>
          <p:cNvSpPr txBox="1">
            <a:spLocks noGrp="1"/>
          </p:cNvSpPr>
          <p:nvPr>
            <p:ph type="body" idx="1"/>
          </p:nvPr>
        </p:nvSpPr>
        <p:spPr>
          <a:xfrm>
            <a:off x="731520" y="5863591"/>
            <a:ext cx="5852160" cy="5554980"/>
          </a:xfrm>
          <a:prstGeom prst="rect">
            <a:avLst/>
          </a:prstGeom>
          <a:noFill/>
          <a:ln>
            <a:noFill/>
          </a:ln>
        </p:spPr>
        <p:txBody>
          <a:bodyPr spcFirstLastPara="1" wrap="square" lIns="107550" tIns="53775" rIns="107550" bIns="53775" anchor="t" anchorCtr="0">
            <a:noAutofit/>
          </a:bodyPr>
          <a:lstStyle/>
          <a:p>
            <a:pPr marL="0" lvl="0" indent="0" algn="l" rtl="0">
              <a:spcBef>
                <a:spcPts val="0"/>
              </a:spcBef>
              <a:spcAft>
                <a:spcPts val="0"/>
              </a:spcAft>
              <a:buNone/>
            </a:pPr>
            <a:endParaRPr/>
          </a:p>
        </p:txBody>
      </p:sp>
      <p:sp>
        <p:nvSpPr>
          <p:cNvPr id="248" name="Google Shape;248;p9:notes"/>
          <p:cNvSpPr txBox="1">
            <a:spLocks noGrp="1"/>
          </p:cNvSpPr>
          <p:nvPr>
            <p:ph type="sldNum" idx="12"/>
          </p:nvPr>
        </p:nvSpPr>
        <p:spPr>
          <a:xfrm>
            <a:off x="4143589" y="11725039"/>
            <a:ext cx="3169919" cy="617220"/>
          </a:xfrm>
          <a:prstGeom prst="rect">
            <a:avLst/>
          </a:prstGeom>
          <a:noFill/>
          <a:ln>
            <a:noFill/>
          </a:ln>
        </p:spPr>
        <p:txBody>
          <a:bodyPr spcFirstLastPara="1" wrap="square" lIns="107550" tIns="53775" rIns="107550" bIns="53775"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Blue">
  <p:cSld name="Title Slide Blue">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50"/>
          <p:cNvSpPr txBox="1"/>
          <p:nvPr/>
        </p:nvSpPr>
        <p:spPr>
          <a:xfrm>
            <a:off x="4999758" y="6073627"/>
            <a:ext cx="1615148" cy="26193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50" name="Google Shape;50;p50"/>
          <p:cNvSpPr txBox="1">
            <a:spLocks noGrp="1"/>
          </p:cNvSpPr>
          <p:nvPr>
            <p:ph type="body" idx="1"/>
          </p:nvPr>
        </p:nvSpPr>
        <p:spPr>
          <a:xfrm>
            <a:off x="1324304" y="2834820"/>
            <a:ext cx="8886496" cy="2217600"/>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0"/>
              </a:spcBef>
              <a:spcAft>
                <a:spcPts val="0"/>
              </a:spcAft>
              <a:buClr>
                <a:schemeClr val="lt1"/>
              </a:buClr>
              <a:buSzPts val="4400"/>
              <a:buNone/>
              <a:defRPr sz="4400" b="0" i="0">
                <a:solidFill>
                  <a:schemeClr val="lt1"/>
                </a:solidFill>
                <a:latin typeface="Montserrat Light"/>
                <a:ea typeface="Montserrat Light"/>
                <a:cs typeface="Montserrat Light"/>
                <a:sym typeface="Montserrat Light"/>
              </a:defRPr>
            </a:lvl1pPr>
            <a:lvl2pPr marL="914400" lvl="1" indent="-308610" algn="l">
              <a:lnSpc>
                <a:spcPct val="104000"/>
              </a:lnSpc>
              <a:spcBef>
                <a:spcPts val="300"/>
              </a:spcBef>
              <a:spcAft>
                <a:spcPts val="0"/>
              </a:spcAft>
              <a:buSzPts val="1260"/>
              <a:buChar char="◼"/>
              <a:defRPr/>
            </a:lvl2pPr>
            <a:lvl3pPr marL="1371600" lvl="2" indent="-308610" algn="l">
              <a:lnSpc>
                <a:spcPct val="104000"/>
              </a:lnSpc>
              <a:spcBef>
                <a:spcPts val="300"/>
              </a:spcBef>
              <a:spcAft>
                <a:spcPts val="0"/>
              </a:spcAft>
              <a:buSzPts val="1260"/>
              <a:buChar char="◼"/>
              <a:defRPr/>
            </a:lvl3pPr>
            <a:lvl4pPr marL="1828800" lvl="3" indent="-308610" algn="l">
              <a:lnSpc>
                <a:spcPct val="104000"/>
              </a:lnSpc>
              <a:spcBef>
                <a:spcPts val="300"/>
              </a:spcBef>
              <a:spcAft>
                <a:spcPts val="0"/>
              </a:spcAft>
              <a:buSzPts val="1260"/>
              <a:buChar char="◼"/>
              <a:defRPr/>
            </a:lvl4pPr>
            <a:lvl5pPr marL="2286000" lvl="4" indent="-308610" algn="l">
              <a:lnSpc>
                <a:spcPct val="104000"/>
              </a:lnSpc>
              <a:spcBef>
                <a:spcPts val="300"/>
              </a:spcBef>
              <a:spcAft>
                <a:spcPts val="0"/>
              </a:spcAft>
              <a:buSzPts val="1260"/>
              <a:buChar char="◼"/>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
        <p:nvSpPr>
          <p:cNvPr id="51" name="Google Shape;51;p50"/>
          <p:cNvSpPr txBox="1">
            <a:spLocks noGrp="1"/>
          </p:cNvSpPr>
          <p:nvPr>
            <p:ph type="body" idx="2"/>
          </p:nvPr>
        </p:nvSpPr>
        <p:spPr>
          <a:xfrm>
            <a:off x="1324304" y="5484422"/>
            <a:ext cx="8886496" cy="299441"/>
          </a:xfrm>
          <a:prstGeom prst="rect">
            <a:avLst/>
          </a:prstGeom>
          <a:noFill/>
          <a:ln>
            <a:noFill/>
          </a:ln>
        </p:spPr>
        <p:txBody>
          <a:bodyPr spcFirstLastPara="1" wrap="square" lIns="0" tIns="0" rIns="0" bIns="0" anchor="t" anchorCtr="0">
            <a:spAutoFit/>
          </a:bodyPr>
          <a:lstStyle>
            <a:lvl1pPr marL="457200" lvl="0" indent="-228600" algn="l">
              <a:lnSpc>
                <a:spcPct val="104000"/>
              </a:lnSpc>
              <a:spcBef>
                <a:spcPts val="0"/>
              </a:spcBef>
              <a:spcAft>
                <a:spcPts val="0"/>
              </a:spcAft>
              <a:buClr>
                <a:schemeClr val="lt1"/>
              </a:buClr>
              <a:buSzPts val="2000"/>
              <a:buNone/>
              <a:defRPr sz="2000" b="0" i="0">
                <a:solidFill>
                  <a:schemeClr val="lt1"/>
                </a:solidFill>
                <a:latin typeface="Montserrat Light"/>
                <a:ea typeface="Montserrat Light"/>
                <a:cs typeface="Montserrat Light"/>
                <a:sym typeface="Montserrat Light"/>
              </a:defRPr>
            </a:lvl1pPr>
            <a:lvl2pPr marL="914400" lvl="1" indent="-308610" algn="l">
              <a:lnSpc>
                <a:spcPct val="104000"/>
              </a:lnSpc>
              <a:spcBef>
                <a:spcPts val="300"/>
              </a:spcBef>
              <a:spcAft>
                <a:spcPts val="0"/>
              </a:spcAft>
              <a:buSzPts val="1260"/>
              <a:buChar char="◼"/>
              <a:defRPr/>
            </a:lvl2pPr>
            <a:lvl3pPr marL="1371600" lvl="2" indent="-308610" algn="l">
              <a:lnSpc>
                <a:spcPct val="104000"/>
              </a:lnSpc>
              <a:spcBef>
                <a:spcPts val="300"/>
              </a:spcBef>
              <a:spcAft>
                <a:spcPts val="0"/>
              </a:spcAft>
              <a:buSzPts val="1260"/>
              <a:buChar char="◼"/>
              <a:defRPr/>
            </a:lvl3pPr>
            <a:lvl4pPr marL="1828800" lvl="3" indent="-308610" algn="l">
              <a:lnSpc>
                <a:spcPct val="104000"/>
              </a:lnSpc>
              <a:spcBef>
                <a:spcPts val="300"/>
              </a:spcBef>
              <a:spcAft>
                <a:spcPts val="0"/>
              </a:spcAft>
              <a:buSzPts val="1260"/>
              <a:buChar char="◼"/>
              <a:defRPr/>
            </a:lvl4pPr>
            <a:lvl5pPr marL="2286000" lvl="4" indent="-281939" algn="l">
              <a:lnSpc>
                <a:spcPct val="104000"/>
              </a:lnSpc>
              <a:spcBef>
                <a:spcPts val="300"/>
              </a:spcBef>
              <a:spcAft>
                <a:spcPts val="0"/>
              </a:spcAft>
              <a:buSzPts val="840"/>
              <a:buChar char="◼"/>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grpSp>
        <p:nvGrpSpPr>
          <p:cNvPr id="52" name="Google Shape;52;p50"/>
          <p:cNvGrpSpPr/>
          <p:nvPr/>
        </p:nvGrpSpPr>
        <p:grpSpPr>
          <a:xfrm>
            <a:off x="-348582" y="-308570"/>
            <a:ext cx="12206900" cy="7126900"/>
            <a:chOff x="-348582" y="-308570"/>
            <a:chExt cx="12206900" cy="7126900"/>
          </a:xfrm>
        </p:grpSpPr>
        <p:grpSp>
          <p:nvGrpSpPr>
            <p:cNvPr id="53" name="Google Shape;53;p50"/>
            <p:cNvGrpSpPr/>
            <p:nvPr/>
          </p:nvGrpSpPr>
          <p:grpSpPr>
            <a:xfrm>
              <a:off x="-348582" y="362069"/>
              <a:ext cx="180000" cy="5931473"/>
              <a:chOff x="-348582" y="362069"/>
              <a:chExt cx="180000" cy="5931473"/>
            </a:xfrm>
          </p:grpSpPr>
          <p:cxnSp>
            <p:nvCxnSpPr>
              <p:cNvPr id="54" name="Google Shape;54;p50"/>
              <p:cNvCxnSpPr/>
              <p:nvPr/>
            </p:nvCxnSpPr>
            <p:spPr>
              <a:xfrm>
                <a:off x="-348582"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55" name="Google Shape;55;p50"/>
              <p:cNvCxnSpPr/>
              <p:nvPr/>
            </p:nvCxnSpPr>
            <p:spPr>
              <a:xfrm>
                <a:off x="-348582"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56" name="Google Shape;56;p50"/>
              <p:cNvCxnSpPr/>
              <p:nvPr/>
            </p:nvCxnSpPr>
            <p:spPr>
              <a:xfrm>
                <a:off x="-348582"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57" name="Google Shape;57;p50"/>
              <p:cNvCxnSpPr/>
              <p:nvPr/>
            </p:nvCxnSpPr>
            <p:spPr>
              <a:xfrm>
                <a:off x="-348582"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58" name="Google Shape;58;p50"/>
              <p:cNvCxnSpPr/>
              <p:nvPr/>
            </p:nvCxnSpPr>
            <p:spPr>
              <a:xfrm>
                <a:off x="-348582"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59" name="Google Shape;59;p50"/>
              <p:cNvCxnSpPr/>
              <p:nvPr/>
            </p:nvCxnSpPr>
            <p:spPr>
              <a:xfrm>
                <a:off x="-348582"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60" name="Google Shape;60;p50"/>
              <p:cNvCxnSpPr/>
              <p:nvPr/>
            </p:nvCxnSpPr>
            <p:spPr>
              <a:xfrm>
                <a:off x="-348582"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61" name="Google Shape;61;p50"/>
            <p:cNvGrpSpPr/>
            <p:nvPr/>
          </p:nvGrpSpPr>
          <p:grpSpPr>
            <a:xfrm>
              <a:off x="11678318" y="362069"/>
              <a:ext cx="180000" cy="5931473"/>
              <a:chOff x="11678318" y="362069"/>
              <a:chExt cx="180000" cy="5931473"/>
            </a:xfrm>
          </p:grpSpPr>
          <p:cxnSp>
            <p:nvCxnSpPr>
              <p:cNvPr id="62" name="Google Shape;62;p50"/>
              <p:cNvCxnSpPr/>
              <p:nvPr/>
            </p:nvCxnSpPr>
            <p:spPr>
              <a:xfrm>
                <a:off x="11678318"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63" name="Google Shape;63;p50"/>
              <p:cNvCxnSpPr/>
              <p:nvPr/>
            </p:nvCxnSpPr>
            <p:spPr>
              <a:xfrm>
                <a:off x="11678318"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64" name="Google Shape;64;p50"/>
              <p:cNvCxnSpPr/>
              <p:nvPr/>
            </p:nvCxnSpPr>
            <p:spPr>
              <a:xfrm>
                <a:off x="11678318"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65" name="Google Shape;65;p50"/>
              <p:cNvCxnSpPr/>
              <p:nvPr/>
            </p:nvCxnSpPr>
            <p:spPr>
              <a:xfrm>
                <a:off x="11678318"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66" name="Google Shape;66;p50"/>
              <p:cNvCxnSpPr/>
              <p:nvPr/>
            </p:nvCxnSpPr>
            <p:spPr>
              <a:xfrm>
                <a:off x="11678318"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67" name="Google Shape;67;p50"/>
              <p:cNvCxnSpPr/>
              <p:nvPr/>
            </p:nvCxnSpPr>
            <p:spPr>
              <a:xfrm>
                <a:off x="11678318"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68" name="Google Shape;68;p50"/>
              <p:cNvCxnSpPr/>
              <p:nvPr/>
            </p:nvCxnSpPr>
            <p:spPr>
              <a:xfrm>
                <a:off x="11678318"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69" name="Google Shape;69;p50"/>
            <p:cNvGrpSpPr/>
            <p:nvPr/>
          </p:nvGrpSpPr>
          <p:grpSpPr>
            <a:xfrm>
              <a:off x="288925" y="6638330"/>
              <a:ext cx="10944224" cy="180000"/>
              <a:chOff x="288925" y="6638330"/>
              <a:chExt cx="10944224" cy="180000"/>
            </a:xfrm>
          </p:grpSpPr>
          <p:cxnSp>
            <p:nvCxnSpPr>
              <p:cNvPr id="70" name="Google Shape;70;p50"/>
              <p:cNvCxnSpPr/>
              <p:nvPr/>
            </p:nvCxnSpPr>
            <p:spPr>
              <a:xfrm>
                <a:off x="28892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1" name="Google Shape;71;p50"/>
              <p:cNvCxnSpPr/>
              <p:nvPr/>
            </p:nvCxnSpPr>
            <p:spPr>
              <a:xfrm>
                <a:off x="291147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2" name="Google Shape;72;p50"/>
              <p:cNvCxnSpPr/>
              <p:nvPr/>
            </p:nvCxnSpPr>
            <p:spPr>
              <a:xfrm>
                <a:off x="306101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3" name="Google Shape;73;p50"/>
              <p:cNvCxnSpPr/>
              <p:nvPr/>
            </p:nvCxnSpPr>
            <p:spPr>
              <a:xfrm>
                <a:off x="568966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4" name="Google Shape;74;p50"/>
              <p:cNvCxnSpPr/>
              <p:nvPr/>
            </p:nvCxnSpPr>
            <p:spPr>
              <a:xfrm>
                <a:off x="582968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5" name="Google Shape;75;p50"/>
              <p:cNvCxnSpPr/>
              <p:nvPr/>
            </p:nvCxnSpPr>
            <p:spPr>
              <a:xfrm>
                <a:off x="8459788"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6" name="Google Shape;76;p50"/>
              <p:cNvCxnSpPr/>
              <p:nvPr/>
            </p:nvCxnSpPr>
            <p:spPr>
              <a:xfrm>
                <a:off x="860218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77" name="Google Shape;77;p50"/>
              <p:cNvCxnSpPr/>
              <p:nvPr/>
            </p:nvCxnSpPr>
            <p:spPr>
              <a:xfrm>
                <a:off x="11233149" y="6638330"/>
                <a:ext cx="0" cy="180000"/>
              </a:xfrm>
              <a:prstGeom prst="straightConnector1">
                <a:avLst/>
              </a:prstGeom>
              <a:noFill/>
              <a:ln w="9525" cap="flat" cmpd="sng">
                <a:solidFill>
                  <a:schemeClr val="dk1"/>
                </a:solidFill>
                <a:prstDash val="solid"/>
                <a:round/>
                <a:headEnd type="none" w="sm" len="sm"/>
                <a:tailEnd type="none" w="sm" len="sm"/>
              </a:ln>
            </p:spPr>
          </p:cxnSp>
        </p:grpSp>
        <p:grpSp>
          <p:nvGrpSpPr>
            <p:cNvPr id="78" name="Google Shape;78;p50"/>
            <p:cNvGrpSpPr/>
            <p:nvPr/>
          </p:nvGrpSpPr>
          <p:grpSpPr>
            <a:xfrm>
              <a:off x="288925" y="-308570"/>
              <a:ext cx="10944224" cy="180000"/>
              <a:chOff x="288925" y="-308570"/>
              <a:chExt cx="10944224" cy="180000"/>
            </a:xfrm>
          </p:grpSpPr>
          <p:cxnSp>
            <p:nvCxnSpPr>
              <p:cNvPr id="79" name="Google Shape;79;p50"/>
              <p:cNvCxnSpPr/>
              <p:nvPr/>
            </p:nvCxnSpPr>
            <p:spPr>
              <a:xfrm>
                <a:off x="28892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0" name="Google Shape;80;p50"/>
              <p:cNvCxnSpPr/>
              <p:nvPr/>
            </p:nvCxnSpPr>
            <p:spPr>
              <a:xfrm>
                <a:off x="291147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1" name="Google Shape;81;p50"/>
              <p:cNvCxnSpPr/>
              <p:nvPr/>
            </p:nvCxnSpPr>
            <p:spPr>
              <a:xfrm>
                <a:off x="306101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2" name="Google Shape;82;p50"/>
              <p:cNvCxnSpPr/>
              <p:nvPr/>
            </p:nvCxnSpPr>
            <p:spPr>
              <a:xfrm>
                <a:off x="568966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3" name="Google Shape;83;p50"/>
              <p:cNvCxnSpPr/>
              <p:nvPr/>
            </p:nvCxnSpPr>
            <p:spPr>
              <a:xfrm>
                <a:off x="582968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4" name="Google Shape;84;p50"/>
              <p:cNvCxnSpPr/>
              <p:nvPr/>
            </p:nvCxnSpPr>
            <p:spPr>
              <a:xfrm>
                <a:off x="8459788"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5" name="Google Shape;85;p50"/>
              <p:cNvCxnSpPr/>
              <p:nvPr/>
            </p:nvCxnSpPr>
            <p:spPr>
              <a:xfrm>
                <a:off x="860218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86" name="Google Shape;86;p50"/>
              <p:cNvCxnSpPr/>
              <p:nvPr/>
            </p:nvCxnSpPr>
            <p:spPr>
              <a:xfrm>
                <a:off x="11233149" y="-308570"/>
                <a:ext cx="0" cy="180000"/>
              </a:xfrm>
              <a:prstGeom prst="straightConnector1">
                <a:avLst/>
              </a:prstGeom>
              <a:noFill/>
              <a:ln w="9525" cap="flat" cmpd="sng">
                <a:solidFill>
                  <a:schemeClr val="dk1"/>
                </a:solidFill>
                <a:prstDash val="solid"/>
                <a:round/>
                <a:headEnd type="none" w="sm" len="sm"/>
                <a:tailEnd type="none" w="sm" len="sm"/>
              </a:ln>
            </p:spPr>
          </p:cxnSp>
        </p:grpSp>
      </p:grpSp>
      <p:sp>
        <p:nvSpPr>
          <p:cNvPr id="87" name="Google Shape;87;p50"/>
          <p:cNvSpPr/>
          <p:nvPr/>
        </p:nvSpPr>
        <p:spPr>
          <a:xfrm>
            <a:off x="0" y="0"/>
            <a:ext cx="11522075" cy="146742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pic>
        <p:nvPicPr>
          <p:cNvPr id="88" name="Google Shape;88;p50"/>
          <p:cNvPicPr preferRelativeResize="0"/>
          <p:nvPr/>
        </p:nvPicPr>
        <p:blipFill rotWithShape="1">
          <a:blip r:embed="rId3">
            <a:alphaModFix/>
          </a:blip>
          <a:srcRect/>
          <a:stretch/>
        </p:blipFill>
        <p:spPr>
          <a:xfrm>
            <a:off x="-1" y="739523"/>
            <a:ext cx="11522075" cy="1467434"/>
          </a:xfrm>
          <a:prstGeom prst="rect">
            <a:avLst/>
          </a:prstGeom>
          <a:noFill/>
          <a:ln>
            <a:noFill/>
          </a:ln>
        </p:spPr>
      </p:pic>
      <p:pic>
        <p:nvPicPr>
          <p:cNvPr id="89" name="Google Shape;89;p50"/>
          <p:cNvPicPr preferRelativeResize="0"/>
          <p:nvPr/>
        </p:nvPicPr>
        <p:blipFill rotWithShape="1">
          <a:blip r:embed="rId4">
            <a:alphaModFix/>
          </a:blip>
          <a:srcRect/>
          <a:stretch/>
        </p:blipFill>
        <p:spPr>
          <a:xfrm>
            <a:off x="288000" y="409180"/>
            <a:ext cx="5105651" cy="98294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1 Column">
  <p:cSld name="Text 1 Column">
    <p:bg>
      <p:bgPr>
        <a:solidFill>
          <a:schemeClr val="lt1"/>
        </a:solidFill>
        <a:effectLst/>
      </p:bgPr>
    </p:bg>
    <p:spTree>
      <p:nvGrpSpPr>
        <p:cNvPr id="1" name="Shape 90"/>
        <p:cNvGrpSpPr/>
        <p:nvPr/>
      </p:nvGrpSpPr>
      <p:grpSpPr>
        <a:xfrm>
          <a:off x="0" y="0"/>
          <a:ext cx="0" cy="0"/>
          <a:chOff x="0" y="0"/>
          <a:chExt cx="0" cy="0"/>
        </a:xfrm>
      </p:grpSpPr>
      <p:pic>
        <p:nvPicPr>
          <p:cNvPr id="91" name="Google Shape;91;p51"/>
          <p:cNvPicPr preferRelativeResize="0"/>
          <p:nvPr/>
        </p:nvPicPr>
        <p:blipFill rotWithShape="1">
          <a:blip r:embed="rId2">
            <a:alphaModFix/>
          </a:blip>
          <a:srcRect/>
          <a:stretch/>
        </p:blipFill>
        <p:spPr>
          <a:xfrm>
            <a:off x="7776754" y="470208"/>
            <a:ext cx="3482228" cy="670403"/>
          </a:xfrm>
          <a:prstGeom prst="rect">
            <a:avLst/>
          </a:prstGeom>
          <a:noFill/>
          <a:ln>
            <a:noFill/>
          </a:ln>
        </p:spPr>
      </p:pic>
      <p:pic>
        <p:nvPicPr>
          <p:cNvPr id="92" name="Google Shape;92;p51"/>
          <p:cNvPicPr preferRelativeResize="0"/>
          <p:nvPr/>
        </p:nvPicPr>
        <p:blipFill rotWithShape="1">
          <a:blip r:embed="rId3">
            <a:alphaModFix/>
          </a:blip>
          <a:srcRect/>
          <a:stretch/>
        </p:blipFill>
        <p:spPr>
          <a:xfrm>
            <a:off x="0" y="0"/>
            <a:ext cx="7921869" cy="1689463"/>
          </a:xfrm>
          <a:prstGeom prst="rect">
            <a:avLst/>
          </a:prstGeom>
          <a:noFill/>
          <a:ln>
            <a:noFill/>
          </a:ln>
        </p:spPr>
      </p:pic>
      <p:sp>
        <p:nvSpPr>
          <p:cNvPr id="93" name="Google Shape;93;p51"/>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Montserrat Light"/>
              <a:buNone/>
              <a:defRPr sz="2800" b="0" i="0" u="none" strike="noStrike" cap="none">
                <a:solidFill>
                  <a:schemeClr val="lt1"/>
                </a:solidFill>
                <a:latin typeface="Montserrat Light"/>
                <a:ea typeface="Montserrat Light"/>
                <a:cs typeface="Montserrat Light"/>
                <a:sym typeface="Montserrat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Google Shape;94;p51"/>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200"/>
              </a:spcBef>
              <a:spcAft>
                <a:spcPts val="0"/>
              </a:spcAft>
              <a:buClr>
                <a:schemeClr val="dk2"/>
              </a:buClr>
              <a:buSzPts val="1500"/>
              <a:buNone/>
              <a:defRPr sz="1500" b="0" i="0">
                <a:solidFill>
                  <a:schemeClr val="dk2"/>
                </a:solidFill>
                <a:latin typeface="Montserrat Light"/>
                <a:ea typeface="Montserrat Light"/>
                <a:cs typeface="Montserrat Light"/>
                <a:sym typeface="Montserrat Light"/>
              </a:defRPr>
            </a:lvl1pPr>
            <a:lvl2pPr marL="914400" lvl="1"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2pPr>
            <a:lvl3pPr marL="1371600" lvl="2"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3pPr>
            <a:lvl4pPr marL="1828800" lvl="3"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4pPr>
            <a:lvl5pPr marL="2286000" lvl="4"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xt 1 Column">
  <p:cSld name="1_Text 1 Column">
    <p:bg>
      <p:bgPr>
        <a:solidFill>
          <a:schemeClr val="lt1"/>
        </a:solidFill>
        <a:effectLst/>
      </p:bgPr>
    </p:bg>
    <p:spTree>
      <p:nvGrpSpPr>
        <p:cNvPr id="1" name="Shape 95"/>
        <p:cNvGrpSpPr/>
        <p:nvPr/>
      </p:nvGrpSpPr>
      <p:grpSpPr>
        <a:xfrm>
          <a:off x="0" y="0"/>
          <a:ext cx="0" cy="0"/>
          <a:chOff x="0" y="0"/>
          <a:chExt cx="0" cy="0"/>
        </a:xfrm>
      </p:grpSpPr>
      <p:pic>
        <p:nvPicPr>
          <p:cNvPr id="96" name="Google Shape;96;p52"/>
          <p:cNvPicPr preferRelativeResize="0"/>
          <p:nvPr/>
        </p:nvPicPr>
        <p:blipFill rotWithShape="1">
          <a:blip r:embed="rId2">
            <a:alphaModFix/>
          </a:blip>
          <a:srcRect/>
          <a:stretch/>
        </p:blipFill>
        <p:spPr>
          <a:xfrm>
            <a:off x="7776754" y="470208"/>
            <a:ext cx="3482228" cy="670403"/>
          </a:xfrm>
          <a:prstGeom prst="rect">
            <a:avLst/>
          </a:prstGeom>
          <a:noFill/>
          <a:ln>
            <a:noFill/>
          </a:ln>
        </p:spPr>
      </p:pic>
      <p:pic>
        <p:nvPicPr>
          <p:cNvPr id="97" name="Google Shape;97;p52"/>
          <p:cNvPicPr preferRelativeResize="0"/>
          <p:nvPr/>
        </p:nvPicPr>
        <p:blipFill rotWithShape="1">
          <a:blip r:embed="rId3">
            <a:alphaModFix/>
          </a:blip>
          <a:srcRect/>
          <a:stretch/>
        </p:blipFill>
        <p:spPr>
          <a:xfrm>
            <a:off x="0" y="0"/>
            <a:ext cx="7921869" cy="1689463"/>
          </a:xfrm>
          <a:prstGeom prst="rect">
            <a:avLst/>
          </a:prstGeom>
          <a:noFill/>
          <a:ln>
            <a:noFill/>
          </a:ln>
        </p:spPr>
      </p:pic>
      <p:sp>
        <p:nvSpPr>
          <p:cNvPr id="98" name="Google Shape;98;p52"/>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Montserrat Light"/>
              <a:buNone/>
              <a:defRPr sz="2800" b="0" i="0" u="none" strike="noStrike" cap="none">
                <a:solidFill>
                  <a:schemeClr val="lt1"/>
                </a:solidFill>
                <a:latin typeface="Montserrat Light"/>
                <a:ea typeface="Montserrat Light"/>
                <a:cs typeface="Montserrat Light"/>
                <a:sym typeface="Montserrat Light"/>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99" name="Google Shape;99;p52"/>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lvl1pPr marL="457200" lvl="0" indent="-228600" algn="l">
              <a:lnSpc>
                <a:spcPct val="104000"/>
              </a:lnSpc>
              <a:spcBef>
                <a:spcPts val="1200"/>
              </a:spcBef>
              <a:spcAft>
                <a:spcPts val="0"/>
              </a:spcAft>
              <a:buClr>
                <a:schemeClr val="dk2"/>
              </a:buClr>
              <a:buSzPts val="1500"/>
              <a:buNone/>
              <a:defRPr sz="1500" b="0" i="0">
                <a:solidFill>
                  <a:schemeClr val="dk2"/>
                </a:solidFill>
                <a:latin typeface="Montserrat Light"/>
                <a:ea typeface="Montserrat Light"/>
                <a:cs typeface="Montserrat Light"/>
                <a:sym typeface="Montserrat Light"/>
              </a:defRPr>
            </a:lvl1pPr>
            <a:lvl2pPr marL="914400" lvl="1"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2pPr>
            <a:lvl3pPr marL="1371600" lvl="2"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3pPr>
            <a:lvl4pPr marL="1828800" lvl="3"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4pPr>
            <a:lvl5pPr marL="2286000" lvl="4" indent="-295275" algn="l">
              <a:lnSpc>
                <a:spcPct val="104000"/>
              </a:lnSpc>
              <a:spcBef>
                <a:spcPts val="300"/>
              </a:spcBef>
              <a:spcAft>
                <a:spcPts val="0"/>
              </a:spcAft>
              <a:buSzPts val="1050"/>
              <a:buChar char="◼"/>
              <a:defRPr sz="1500" b="0" i="0">
                <a:solidFill>
                  <a:schemeClr val="dk2"/>
                </a:solidFill>
                <a:latin typeface="Montserrat Light"/>
                <a:ea typeface="Montserrat Light"/>
                <a:cs typeface="Montserrat Light"/>
                <a:sym typeface="Montserrat Light"/>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_Title Slide Blue">
  <p:cSld name="1_Title Slide Blue">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53"/>
          <p:cNvSpPr txBox="1"/>
          <p:nvPr/>
        </p:nvSpPr>
        <p:spPr>
          <a:xfrm>
            <a:off x="4999758" y="6073627"/>
            <a:ext cx="1615148" cy="26193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102" name="Google Shape;102;p53"/>
          <p:cNvSpPr txBox="1">
            <a:spLocks noGrp="1"/>
          </p:cNvSpPr>
          <p:nvPr>
            <p:ph type="body" idx="1"/>
          </p:nvPr>
        </p:nvSpPr>
        <p:spPr>
          <a:xfrm>
            <a:off x="1324304" y="1175971"/>
            <a:ext cx="8937296" cy="4107227"/>
          </a:xfrm>
          <a:prstGeom prst="rect">
            <a:avLst/>
          </a:prstGeom>
          <a:noFill/>
          <a:ln>
            <a:noFill/>
          </a:ln>
        </p:spPr>
        <p:txBody>
          <a:bodyPr spcFirstLastPara="1" wrap="square" lIns="0" tIns="0" rIns="0" bIns="0" anchor="ctr" anchorCtr="0">
            <a:noAutofit/>
          </a:bodyPr>
          <a:lstStyle>
            <a:lvl1pPr marL="457200" lvl="0" indent="-228600" algn="l">
              <a:lnSpc>
                <a:spcPct val="104000"/>
              </a:lnSpc>
              <a:spcBef>
                <a:spcPts val="0"/>
              </a:spcBef>
              <a:spcAft>
                <a:spcPts val="0"/>
              </a:spcAft>
              <a:buClr>
                <a:schemeClr val="lt1"/>
              </a:buClr>
              <a:buSzPts val="4400"/>
              <a:buNone/>
              <a:defRPr sz="4400" b="0" i="0">
                <a:solidFill>
                  <a:schemeClr val="lt1"/>
                </a:solidFill>
                <a:latin typeface="Montserrat Light"/>
                <a:ea typeface="Montserrat Light"/>
                <a:cs typeface="Montserrat Light"/>
                <a:sym typeface="Montserrat Light"/>
              </a:defRPr>
            </a:lvl1pPr>
            <a:lvl2pPr marL="914400" lvl="1" indent="-308610" algn="l">
              <a:lnSpc>
                <a:spcPct val="104000"/>
              </a:lnSpc>
              <a:spcBef>
                <a:spcPts val="300"/>
              </a:spcBef>
              <a:spcAft>
                <a:spcPts val="0"/>
              </a:spcAft>
              <a:buSzPts val="1260"/>
              <a:buChar char="◼"/>
              <a:defRPr/>
            </a:lvl2pPr>
            <a:lvl3pPr marL="1371600" lvl="2" indent="-308610" algn="l">
              <a:lnSpc>
                <a:spcPct val="104000"/>
              </a:lnSpc>
              <a:spcBef>
                <a:spcPts val="300"/>
              </a:spcBef>
              <a:spcAft>
                <a:spcPts val="0"/>
              </a:spcAft>
              <a:buSzPts val="1260"/>
              <a:buChar char="◼"/>
              <a:defRPr/>
            </a:lvl3pPr>
            <a:lvl4pPr marL="1828800" lvl="3" indent="-308610" algn="l">
              <a:lnSpc>
                <a:spcPct val="104000"/>
              </a:lnSpc>
              <a:spcBef>
                <a:spcPts val="300"/>
              </a:spcBef>
              <a:spcAft>
                <a:spcPts val="0"/>
              </a:spcAft>
              <a:buSzPts val="1260"/>
              <a:buChar char="◼"/>
              <a:defRPr/>
            </a:lvl4pPr>
            <a:lvl5pPr marL="2286000" lvl="4" indent="-308610" algn="l">
              <a:lnSpc>
                <a:spcPct val="104000"/>
              </a:lnSpc>
              <a:spcBef>
                <a:spcPts val="300"/>
              </a:spcBef>
              <a:spcAft>
                <a:spcPts val="0"/>
              </a:spcAft>
              <a:buSzPts val="1260"/>
              <a:buChar char="◼"/>
              <a:defRPr/>
            </a:lvl5pPr>
            <a:lvl6pPr marL="2743200" lvl="5" indent="-308610" algn="l">
              <a:lnSpc>
                <a:spcPct val="104000"/>
              </a:lnSpc>
              <a:spcBef>
                <a:spcPts val="300"/>
              </a:spcBef>
              <a:spcAft>
                <a:spcPts val="0"/>
              </a:spcAft>
              <a:buSzPts val="1260"/>
              <a:buChar char="◼"/>
              <a:defRPr/>
            </a:lvl6pPr>
            <a:lvl7pPr marL="3200400" lvl="6" indent="-308610" algn="l">
              <a:lnSpc>
                <a:spcPct val="104000"/>
              </a:lnSpc>
              <a:spcBef>
                <a:spcPts val="300"/>
              </a:spcBef>
              <a:spcAft>
                <a:spcPts val="0"/>
              </a:spcAft>
              <a:buSzPts val="1260"/>
              <a:buChar char="◼"/>
              <a:defRPr/>
            </a:lvl7pPr>
            <a:lvl8pPr marL="3657600" lvl="7" indent="-308609" algn="l">
              <a:lnSpc>
                <a:spcPct val="104000"/>
              </a:lnSpc>
              <a:spcBef>
                <a:spcPts val="300"/>
              </a:spcBef>
              <a:spcAft>
                <a:spcPts val="0"/>
              </a:spcAft>
              <a:buSzPts val="1260"/>
              <a:buChar char="◼"/>
              <a:defRPr/>
            </a:lvl8pPr>
            <a:lvl9pPr marL="4114800" lvl="8" indent="-308609" algn="l">
              <a:lnSpc>
                <a:spcPct val="104000"/>
              </a:lnSpc>
              <a:spcBef>
                <a:spcPts val="300"/>
              </a:spcBef>
              <a:spcAft>
                <a:spcPts val="0"/>
              </a:spcAft>
              <a:buSzPts val="1260"/>
              <a:buChar char="◼"/>
              <a:defRPr/>
            </a:lvl9pPr>
          </a:lstStyle>
          <a:p>
            <a:endParaRPr/>
          </a:p>
        </p:txBody>
      </p:sp>
      <p:grpSp>
        <p:nvGrpSpPr>
          <p:cNvPr id="103" name="Google Shape;103;p53"/>
          <p:cNvGrpSpPr/>
          <p:nvPr/>
        </p:nvGrpSpPr>
        <p:grpSpPr>
          <a:xfrm>
            <a:off x="-348582" y="-308570"/>
            <a:ext cx="12206900" cy="7126900"/>
            <a:chOff x="-348582" y="-308570"/>
            <a:chExt cx="12206900" cy="7126900"/>
          </a:xfrm>
        </p:grpSpPr>
        <p:grpSp>
          <p:nvGrpSpPr>
            <p:cNvPr id="104" name="Google Shape;104;p53"/>
            <p:cNvGrpSpPr/>
            <p:nvPr/>
          </p:nvGrpSpPr>
          <p:grpSpPr>
            <a:xfrm>
              <a:off x="-348582" y="362069"/>
              <a:ext cx="180000" cy="5931473"/>
              <a:chOff x="-348582" y="362069"/>
              <a:chExt cx="180000" cy="5931473"/>
            </a:xfrm>
          </p:grpSpPr>
          <p:cxnSp>
            <p:nvCxnSpPr>
              <p:cNvPr id="105" name="Google Shape;105;p53"/>
              <p:cNvCxnSpPr/>
              <p:nvPr/>
            </p:nvCxnSpPr>
            <p:spPr>
              <a:xfrm>
                <a:off x="-348582"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106" name="Google Shape;106;p53"/>
              <p:cNvCxnSpPr/>
              <p:nvPr/>
            </p:nvCxnSpPr>
            <p:spPr>
              <a:xfrm>
                <a:off x="-348582"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107" name="Google Shape;107;p53"/>
              <p:cNvCxnSpPr/>
              <p:nvPr/>
            </p:nvCxnSpPr>
            <p:spPr>
              <a:xfrm>
                <a:off x="-348582"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108" name="Google Shape;108;p53"/>
              <p:cNvCxnSpPr/>
              <p:nvPr/>
            </p:nvCxnSpPr>
            <p:spPr>
              <a:xfrm>
                <a:off x="-348582"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109" name="Google Shape;109;p53"/>
              <p:cNvCxnSpPr/>
              <p:nvPr/>
            </p:nvCxnSpPr>
            <p:spPr>
              <a:xfrm>
                <a:off x="-348582"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110" name="Google Shape;110;p53"/>
              <p:cNvCxnSpPr/>
              <p:nvPr/>
            </p:nvCxnSpPr>
            <p:spPr>
              <a:xfrm>
                <a:off x="-348582"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111" name="Google Shape;111;p53"/>
              <p:cNvCxnSpPr/>
              <p:nvPr/>
            </p:nvCxnSpPr>
            <p:spPr>
              <a:xfrm>
                <a:off x="-348582"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112" name="Google Shape;112;p53"/>
            <p:cNvGrpSpPr/>
            <p:nvPr/>
          </p:nvGrpSpPr>
          <p:grpSpPr>
            <a:xfrm>
              <a:off x="11678318" y="362069"/>
              <a:ext cx="180000" cy="5931473"/>
              <a:chOff x="11678318" y="362069"/>
              <a:chExt cx="180000" cy="5931473"/>
            </a:xfrm>
          </p:grpSpPr>
          <p:cxnSp>
            <p:nvCxnSpPr>
              <p:cNvPr id="113" name="Google Shape;113;p53"/>
              <p:cNvCxnSpPr/>
              <p:nvPr/>
            </p:nvCxnSpPr>
            <p:spPr>
              <a:xfrm>
                <a:off x="11678318"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114" name="Google Shape;114;p53"/>
              <p:cNvCxnSpPr/>
              <p:nvPr/>
            </p:nvCxnSpPr>
            <p:spPr>
              <a:xfrm>
                <a:off x="11678318"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115" name="Google Shape;115;p53"/>
              <p:cNvCxnSpPr/>
              <p:nvPr/>
            </p:nvCxnSpPr>
            <p:spPr>
              <a:xfrm>
                <a:off x="11678318"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116" name="Google Shape;116;p53"/>
              <p:cNvCxnSpPr/>
              <p:nvPr/>
            </p:nvCxnSpPr>
            <p:spPr>
              <a:xfrm>
                <a:off x="11678318"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117" name="Google Shape;117;p53"/>
              <p:cNvCxnSpPr/>
              <p:nvPr/>
            </p:nvCxnSpPr>
            <p:spPr>
              <a:xfrm>
                <a:off x="11678318"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118" name="Google Shape;118;p53"/>
              <p:cNvCxnSpPr/>
              <p:nvPr/>
            </p:nvCxnSpPr>
            <p:spPr>
              <a:xfrm>
                <a:off x="11678318"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119" name="Google Shape;119;p53"/>
              <p:cNvCxnSpPr/>
              <p:nvPr/>
            </p:nvCxnSpPr>
            <p:spPr>
              <a:xfrm>
                <a:off x="11678318"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120" name="Google Shape;120;p53"/>
            <p:cNvGrpSpPr/>
            <p:nvPr/>
          </p:nvGrpSpPr>
          <p:grpSpPr>
            <a:xfrm>
              <a:off x="288925" y="6638330"/>
              <a:ext cx="10944224" cy="180000"/>
              <a:chOff x="288925" y="6638330"/>
              <a:chExt cx="10944224" cy="180000"/>
            </a:xfrm>
          </p:grpSpPr>
          <p:cxnSp>
            <p:nvCxnSpPr>
              <p:cNvPr id="121" name="Google Shape;121;p53"/>
              <p:cNvCxnSpPr/>
              <p:nvPr/>
            </p:nvCxnSpPr>
            <p:spPr>
              <a:xfrm>
                <a:off x="28892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2" name="Google Shape;122;p53"/>
              <p:cNvCxnSpPr/>
              <p:nvPr/>
            </p:nvCxnSpPr>
            <p:spPr>
              <a:xfrm>
                <a:off x="291147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3" name="Google Shape;123;p53"/>
              <p:cNvCxnSpPr/>
              <p:nvPr/>
            </p:nvCxnSpPr>
            <p:spPr>
              <a:xfrm>
                <a:off x="306101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4" name="Google Shape;124;p53"/>
              <p:cNvCxnSpPr/>
              <p:nvPr/>
            </p:nvCxnSpPr>
            <p:spPr>
              <a:xfrm>
                <a:off x="568966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5" name="Google Shape;125;p53"/>
              <p:cNvCxnSpPr/>
              <p:nvPr/>
            </p:nvCxnSpPr>
            <p:spPr>
              <a:xfrm>
                <a:off x="582968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6" name="Google Shape;126;p53"/>
              <p:cNvCxnSpPr/>
              <p:nvPr/>
            </p:nvCxnSpPr>
            <p:spPr>
              <a:xfrm>
                <a:off x="8459788"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7" name="Google Shape;127;p53"/>
              <p:cNvCxnSpPr/>
              <p:nvPr/>
            </p:nvCxnSpPr>
            <p:spPr>
              <a:xfrm>
                <a:off x="860218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128" name="Google Shape;128;p53"/>
              <p:cNvCxnSpPr/>
              <p:nvPr/>
            </p:nvCxnSpPr>
            <p:spPr>
              <a:xfrm>
                <a:off x="11233149" y="6638330"/>
                <a:ext cx="0" cy="180000"/>
              </a:xfrm>
              <a:prstGeom prst="straightConnector1">
                <a:avLst/>
              </a:prstGeom>
              <a:noFill/>
              <a:ln w="9525" cap="flat" cmpd="sng">
                <a:solidFill>
                  <a:schemeClr val="dk1"/>
                </a:solidFill>
                <a:prstDash val="solid"/>
                <a:round/>
                <a:headEnd type="none" w="sm" len="sm"/>
                <a:tailEnd type="none" w="sm" len="sm"/>
              </a:ln>
            </p:spPr>
          </p:cxnSp>
        </p:grpSp>
        <p:grpSp>
          <p:nvGrpSpPr>
            <p:cNvPr id="129" name="Google Shape;129;p53"/>
            <p:cNvGrpSpPr/>
            <p:nvPr/>
          </p:nvGrpSpPr>
          <p:grpSpPr>
            <a:xfrm>
              <a:off x="288925" y="-308570"/>
              <a:ext cx="10944224" cy="180000"/>
              <a:chOff x="288925" y="-308570"/>
              <a:chExt cx="10944224" cy="180000"/>
            </a:xfrm>
          </p:grpSpPr>
          <p:cxnSp>
            <p:nvCxnSpPr>
              <p:cNvPr id="130" name="Google Shape;130;p53"/>
              <p:cNvCxnSpPr/>
              <p:nvPr/>
            </p:nvCxnSpPr>
            <p:spPr>
              <a:xfrm>
                <a:off x="28892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1" name="Google Shape;131;p53"/>
              <p:cNvCxnSpPr/>
              <p:nvPr/>
            </p:nvCxnSpPr>
            <p:spPr>
              <a:xfrm>
                <a:off x="291147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2" name="Google Shape;132;p53"/>
              <p:cNvCxnSpPr/>
              <p:nvPr/>
            </p:nvCxnSpPr>
            <p:spPr>
              <a:xfrm>
                <a:off x="306101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3" name="Google Shape;133;p53"/>
              <p:cNvCxnSpPr/>
              <p:nvPr/>
            </p:nvCxnSpPr>
            <p:spPr>
              <a:xfrm>
                <a:off x="568966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4" name="Google Shape;134;p53"/>
              <p:cNvCxnSpPr/>
              <p:nvPr/>
            </p:nvCxnSpPr>
            <p:spPr>
              <a:xfrm>
                <a:off x="582968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5" name="Google Shape;135;p53"/>
              <p:cNvCxnSpPr/>
              <p:nvPr/>
            </p:nvCxnSpPr>
            <p:spPr>
              <a:xfrm>
                <a:off x="8459788"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6" name="Google Shape;136;p53"/>
              <p:cNvCxnSpPr/>
              <p:nvPr/>
            </p:nvCxnSpPr>
            <p:spPr>
              <a:xfrm>
                <a:off x="860218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137" name="Google Shape;137;p53"/>
              <p:cNvCxnSpPr/>
              <p:nvPr/>
            </p:nvCxnSpPr>
            <p:spPr>
              <a:xfrm>
                <a:off x="11233149" y="-308570"/>
                <a:ext cx="0" cy="180000"/>
              </a:xfrm>
              <a:prstGeom prst="straightConnector1">
                <a:avLst/>
              </a:prstGeom>
              <a:noFill/>
              <a:ln w="9525" cap="flat" cmpd="sng">
                <a:solidFill>
                  <a:schemeClr val="dk1"/>
                </a:solidFill>
                <a:prstDash val="solid"/>
                <a:round/>
                <a:headEnd type="none" w="sm" len="sm"/>
                <a:tailEnd type="none" w="sm" len="sm"/>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0637E85C-A4C0-7DFB-95FC-E1D959E7B547}"/>
              </a:ext>
            </a:extLst>
          </p:cNvPr>
          <p:cNvGraphicFramePr>
            <a:graphicFrameLocks noChangeAspect="1"/>
          </p:cNvGraphicFramePr>
          <p:nvPr userDrawn="1">
            <p:custDataLst>
              <p:tags r:id="rId6"/>
            </p:custDataLst>
            <p:extLst>
              <p:ext uri="{D42A27DB-BD31-4B8C-83A1-F6EECF244321}">
                <p14:modId xmlns:p14="http://schemas.microsoft.com/office/powerpoint/2010/main" val="11976305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7" imgW="532" imgH="533" progId="TCLayout.ActiveDocument.1">
                  <p:embed/>
                </p:oleObj>
              </mc:Choice>
              <mc:Fallback>
                <p:oleObj name="think-cell Folie" r:id="rId7" imgW="532" imgH="533" progId="TCLayout.ActiveDocument.1">
                  <p:embed/>
                  <p:pic>
                    <p:nvPicPr>
                      <p:cNvPr id="2" name="think-cell data - do not delete" hidden="1">
                        <a:extLst>
                          <a:ext uri="{FF2B5EF4-FFF2-40B4-BE49-F238E27FC236}">
                            <a16:creationId xmlns:a16="http://schemas.microsoft.com/office/drawing/2014/main" id="{0637E85C-A4C0-7DFB-95FC-E1D959E7B547}"/>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0" name="Google Shape;10;p49"/>
          <p:cNvSpPr txBox="1">
            <a:spLocks noGrp="1"/>
          </p:cNvSpPr>
          <p:nvPr>
            <p:ph type="body" idx="1"/>
          </p:nvPr>
        </p:nvSpPr>
        <p:spPr>
          <a:xfrm>
            <a:off x="444373" y="1509913"/>
            <a:ext cx="10789702" cy="4325738"/>
          </a:xfrm>
          <a:prstGeom prst="rect">
            <a:avLst/>
          </a:prstGeom>
          <a:noFill/>
          <a:ln>
            <a:noFill/>
          </a:ln>
        </p:spPr>
        <p:txBody>
          <a:bodyPr spcFirstLastPara="1" wrap="square" lIns="0" tIns="0" rIns="0" bIns="0" anchor="t" anchorCtr="0">
            <a:noAutofit/>
          </a:bodyPr>
          <a:lstStyle>
            <a:lvl1pPr marL="457200" marR="0" lvl="0" indent="-228600" algn="l" rtl="0">
              <a:lnSpc>
                <a:spcPct val="104000"/>
              </a:lnSpc>
              <a:spcBef>
                <a:spcPts val="1200"/>
              </a:spcBef>
              <a:spcAft>
                <a:spcPts val="0"/>
              </a:spcAft>
              <a:buClr>
                <a:srgbClr val="004750"/>
              </a:buClr>
              <a:buSzPts val="1200"/>
              <a:buFont typeface="Montserrat Light"/>
              <a:buNone/>
              <a:defRPr sz="1200" b="0" i="0" u="none" strike="noStrike" cap="none">
                <a:solidFill>
                  <a:srgbClr val="004750"/>
                </a:solidFill>
                <a:latin typeface="Montserrat Light"/>
                <a:ea typeface="Montserrat Light"/>
                <a:cs typeface="Montserrat Light"/>
                <a:sym typeface="Montserrat Light"/>
              </a:defRPr>
            </a:lvl1pPr>
            <a:lvl2pPr marL="914400" marR="0" lvl="1" indent="-281940"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2pPr>
            <a:lvl3pPr marL="1371600" marR="0" lvl="2"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3pPr>
            <a:lvl4pPr marL="1828800" marR="0" lvl="3"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4pPr>
            <a:lvl5pPr marL="2286000" marR="0" lvl="4"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5pPr>
            <a:lvl6pPr marL="2743200" marR="0" lvl="5"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6pPr>
            <a:lvl7pPr marL="3200400" marR="0" lvl="6" indent="-281939"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7pPr>
            <a:lvl8pPr marL="3657600" marR="0" lvl="7" indent="-281940"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8pPr>
            <a:lvl9pPr marL="4114800" marR="0" lvl="8" indent="-281940" algn="l" rtl="0">
              <a:lnSpc>
                <a:spcPct val="104000"/>
              </a:lnSpc>
              <a:spcBef>
                <a:spcPts val="300"/>
              </a:spcBef>
              <a:spcAft>
                <a:spcPts val="0"/>
              </a:spcAft>
              <a:buClr>
                <a:schemeClr val="dk1"/>
              </a:buClr>
              <a:buSzPts val="840"/>
              <a:buFont typeface="Noto Sans Symbols"/>
              <a:buChar char="◼"/>
              <a:defRPr sz="1200" b="0" i="0" u="none" strike="noStrike" cap="none">
                <a:solidFill>
                  <a:srgbClr val="004750"/>
                </a:solidFill>
                <a:latin typeface="Montserrat Light"/>
                <a:ea typeface="Montserrat Light"/>
                <a:cs typeface="Montserrat Light"/>
                <a:sym typeface="Montserrat Light"/>
              </a:defRPr>
            </a:lvl9pPr>
          </a:lstStyle>
          <a:p>
            <a:endParaRPr/>
          </a:p>
        </p:txBody>
      </p:sp>
      <p:sp>
        <p:nvSpPr>
          <p:cNvPr id="11" name="Google Shape;11;p49"/>
          <p:cNvSpPr txBox="1"/>
          <p:nvPr/>
        </p:nvSpPr>
        <p:spPr>
          <a:xfrm>
            <a:off x="10412349" y="6149685"/>
            <a:ext cx="820800" cy="17640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fld id="{00000000-1234-1234-1234-123412341234}" type="slidenum">
              <a:rPr lang="en-US" sz="1200" b="1" i="0" u="none" strike="noStrike" cap="none">
                <a:solidFill>
                  <a:srgbClr val="3A9BF3"/>
                </a:solidFill>
                <a:latin typeface="Montserrat"/>
                <a:ea typeface="Montserrat"/>
                <a:cs typeface="Montserrat"/>
                <a:sym typeface="Montserrat"/>
              </a:rPr>
              <a:t>‹Nr.›</a:t>
            </a:fld>
            <a:endParaRPr sz="1200" b="1" i="0" u="none" strike="noStrike" cap="none">
              <a:solidFill>
                <a:srgbClr val="3A9BF3"/>
              </a:solidFill>
              <a:latin typeface="Montserrat"/>
              <a:ea typeface="Montserrat"/>
              <a:cs typeface="Montserrat"/>
              <a:sym typeface="Montserrat"/>
            </a:endParaRPr>
          </a:p>
        </p:txBody>
      </p:sp>
      <p:grpSp>
        <p:nvGrpSpPr>
          <p:cNvPr id="12" name="Google Shape;12;p49"/>
          <p:cNvGrpSpPr/>
          <p:nvPr/>
        </p:nvGrpSpPr>
        <p:grpSpPr>
          <a:xfrm>
            <a:off x="-348582" y="-308570"/>
            <a:ext cx="12206900" cy="7126900"/>
            <a:chOff x="-348582" y="-308570"/>
            <a:chExt cx="12206900" cy="7126900"/>
          </a:xfrm>
        </p:grpSpPr>
        <p:grpSp>
          <p:nvGrpSpPr>
            <p:cNvPr id="13" name="Google Shape;13;p49"/>
            <p:cNvGrpSpPr/>
            <p:nvPr/>
          </p:nvGrpSpPr>
          <p:grpSpPr>
            <a:xfrm>
              <a:off x="-348582" y="362069"/>
              <a:ext cx="180000" cy="5931473"/>
              <a:chOff x="-348582" y="362069"/>
              <a:chExt cx="180000" cy="5931473"/>
            </a:xfrm>
          </p:grpSpPr>
          <p:cxnSp>
            <p:nvCxnSpPr>
              <p:cNvPr id="14" name="Google Shape;14;p49"/>
              <p:cNvCxnSpPr/>
              <p:nvPr/>
            </p:nvCxnSpPr>
            <p:spPr>
              <a:xfrm>
                <a:off x="-348582"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15" name="Google Shape;15;p49"/>
              <p:cNvCxnSpPr/>
              <p:nvPr/>
            </p:nvCxnSpPr>
            <p:spPr>
              <a:xfrm>
                <a:off x="-348582"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16" name="Google Shape;16;p49"/>
              <p:cNvCxnSpPr/>
              <p:nvPr/>
            </p:nvCxnSpPr>
            <p:spPr>
              <a:xfrm>
                <a:off x="-348582"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17" name="Google Shape;17;p49"/>
              <p:cNvCxnSpPr/>
              <p:nvPr/>
            </p:nvCxnSpPr>
            <p:spPr>
              <a:xfrm>
                <a:off x="-348582"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18" name="Google Shape;18;p49"/>
              <p:cNvCxnSpPr/>
              <p:nvPr/>
            </p:nvCxnSpPr>
            <p:spPr>
              <a:xfrm>
                <a:off x="-348582"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19" name="Google Shape;19;p49"/>
              <p:cNvCxnSpPr/>
              <p:nvPr/>
            </p:nvCxnSpPr>
            <p:spPr>
              <a:xfrm>
                <a:off x="-348582"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20" name="Google Shape;20;p49"/>
              <p:cNvCxnSpPr/>
              <p:nvPr/>
            </p:nvCxnSpPr>
            <p:spPr>
              <a:xfrm>
                <a:off x="-348582"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21" name="Google Shape;21;p49"/>
            <p:cNvGrpSpPr/>
            <p:nvPr/>
          </p:nvGrpSpPr>
          <p:grpSpPr>
            <a:xfrm>
              <a:off x="11678318" y="362069"/>
              <a:ext cx="180000" cy="5931473"/>
              <a:chOff x="11678318" y="362069"/>
              <a:chExt cx="180000" cy="5931473"/>
            </a:xfrm>
          </p:grpSpPr>
          <p:cxnSp>
            <p:nvCxnSpPr>
              <p:cNvPr id="22" name="Google Shape;22;p49"/>
              <p:cNvCxnSpPr/>
              <p:nvPr/>
            </p:nvCxnSpPr>
            <p:spPr>
              <a:xfrm>
                <a:off x="11678318" y="362069"/>
                <a:ext cx="180000" cy="0"/>
              </a:xfrm>
              <a:prstGeom prst="straightConnector1">
                <a:avLst/>
              </a:prstGeom>
              <a:noFill/>
              <a:ln w="9525" cap="flat" cmpd="sng">
                <a:solidFill>
                  <a:schemeClr val="dk1"/>
                </a:solidFill>
                <a:prstDash val="solid"/>
                <a:round/>
                <a:headEnd type="none" w="sm" len="sm"/>
                <a:tailEnd type="none" w="sm" len="sm"/>
              </a:ln>
            </p:spPr>
          </p:cxnSp>
          <p:cxnSp>
            <p:nvCxnSpPr>
              <p:cNvPr id="23" name="Google Shape;23;p49"/>
              <p:cNvCxnSpPr/>
              <p:nvPr/>
            </p:nvCxnSpPr>
            <p:spPr>
              <a:xfrm>
                <a:off x="11678318" y="511175"/>
                <a:ext cx="180000" cy="0"/>
              </a:xfrm>
              <a:prstGeom prst="straightConnector1">
                <a:avLst/>
              </a:prstGeom>
              <a:noFill/>
              <a:ln w="9525" cap="flat" cmpd="sng">
                <a:solidFill>
                  <a:schemeClr val="dk1"/>
                </a:solidFill>
                <a:prstDash val="solid"/>
                <a:round/>
                <a:headEnd type="none" w="sm" len="sm"/>
                <a:tailEnd type="none" w="sm" len="sm"/>
              </a:ln>
            </p:spPr>
          </p:cxnSp>
          <p:cxnSp>
            <p:nvCxnSpPr>
              <p:cNvPr id="24" name="Google Shape;24;p49"/>
              <p:cNvCxnSpPr/>
              <p:nvPr/>
            </p:nvCxnSpPr>
            <p:spPr>
              <a:xfrm>
                <a:off x="11678318" y="1175972"/>
                <a:ext cx="180000" cy="0"/>
              </a:xfrm>
              <a:prstGeom prst="straightConnector1">
                <a:avLst/>
              </a:prstGeom>
              <a:noFill/>
              <a:ln w="9525" cap="flat" cmpd="sng">
                <a:solidFill>
                  <a:schemeClr val="dk1"/>
                </a:solidFill>
                <a:prstDash val="solid"/>
                <a:round/>
                <a:headEnd type="none" w="sm" len="sm"/>
                <a:tailEnd type="none" w="sm" len="sm"/>
              </a:ln>
            </p:spPr>
          </p:cxnSp>
          <p:cxnSp>
            <p:nvCxnSpPr>
              <p:cNvPr id="25" name="Google Shape;25;p49"/>
              <p:cNvCxnSpPr/>
              <p:nvPr/>
            </p:nvCxnSpPr>
            <p:spPr>
              <a:xfrm>
                <a:off x="11678318" y="1609200"/>
                <a:ext cx="180000" cy="0"/>
              </a:xfrm>
              <a:prstGeom prst="straightConnector1">
                <a:avLst/>
              </a:prstGeom>
              <a:noFill/>
              <a:ln w="9525" cap="flat" cmpd="sng">
                <a:solidFill>
                  <a:schemeClr val="dk1"/>
                </a:solidFill>
                <a:prstDash val="solid"/>
                <a:round/>
                <a:headEnd type="none" w="sm" len="sm"/>
                <a:tailEnd type="none" w="sm" len="sm"/>
              </a:ln>
            </p:spPr>
          </p:cxnSp>
          <p:cxnSp>
            <p:nvCxnSpPr>
              <p:cNvPr id="26" name="Google Shape;26;p49"/>
              <p:cNvCxnSpPr/>
              <p:nvPr/>
            </p:nvCxnSpPr>
            <p:spPr>
              <a:xfrm>
                <a:off x="11678318" y="5835651"/>
                <a:ext cx="180000" cy="0"/>
              </a:xfrm>
              <a:prstGeom prst="straightConnector1">
                <a:avLst/>
              </a:prstGeom>
              <a:noFill/>
              <a:ln w="9525" cap="flat" cmpd="sng">
                <a:solidFill>
                  <a:schemeClr val="dk1"/>
                </a:solidFill>
                <a:prstDash val="solid"/>
                <a:round/>
                <a:headEnd type="none" w="sm" len="sm"/>
                <a:tailEnd type="none" w="sm" len="sm"/>
              </a:ln>
            </p:spPr>
          </p:cxnSp>
          <p:cxnSp>
            <p:nvCxnSpPr>
              <p:cNvPr id="27" name="Google Shape;27;p49"/>
              <p:cNvCxnSpPr/>
              <p:nvPr/>
            </p:nvCxnSpPr>
            <p:spPr>
              <a:xfrm>
                <a:off x="11678318" y="6050859"/>
                <a:ext cx="180000" cy="0"/>
              </a:xfrm>
              <a:prstGeom prst="straightConnector1">
                <a:avLst/>
              </a:prstGeom>
              <a:noFill/>
              <a:ln w="9525" cap="flat" cmpd="sng">
                <a:solidFill>
                  <a:schemeClr val="dk1"/>
                </a:solidFill>
                <a:prstDash val="solid"/>
                <a:round/>
                <a:headEnd type="none" w="sm" len="sm"/>
                <a:tailEnd type="none" w="sm" len="sm"/>
              </a:ln>
            </p:spPr>
          </p:cxnSp>
          <p:cxnSp>
            <p:nvCxnSpPr>
              <p:cNvPr id="28" name="Google Shape;28;p49"/>
              <p:cNvCxnSpPr/>
              <p:nvPr/>
            </p:nvCxnSpPr>
            <p:spPr>
              <a:xfrm>
                <a:off x="11678318" y="6293542"/>
                <a:ext cx="180000" cy="0"/>
              </a:xfrm>
              <a:prstGeom prst="straightConnector1">
                <a:avLst/>
              </a:prstGeom>
              <a:noFill/>
              <a:ln w="9525" cap="flat" cmpd="sng">
                <a:solidFill>
                  <a:schemeClr val="dk1"/>
                </a:solidFill>
                <a:prstDash val="solid"/>
                <a:round/>
                <a:headEnd type="none" w="sm" len="sm"/>
                <a:tailEnd type="none" w="sm" len="sm"/>
              </a:ln>
            </p:spPr>
          </p:cxnSp>
        </p:grpSp>
        <p:grpSp>
          <p:nvGrpSpPr>
            <p:cNvPr id="29" name="Google Shape;29;p49"/>
            <p:cNvGrpSpPr/>
            <p:nvPr/>
          </p:nvGrpSpPr>
          <p:grpSpPr>
            <a:xfrm>
              <a:off x="288925" y="6638330"/>
              <a:ext cx="10944224" cy="180000"/>
              <a:chOff x="288925" y="6638330"/>
              <a:chExt cx="10944224" cy="180000"/>
            </a:xfrm>
          </p:grpSpPr>
          <p:cxnSp>
            <p:nvCxnSpPr>
              <p:cNvPr id="30" name="Google Shape;30;p49"/>
              <p:cNvCxnSpPr/>
              <p:nvPr/>
            </p:nvCxnSpPr>
            <p:spPr>
              <a:xfrm>
                <a:off x="28892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1" name="Google Shape;31;p49"/>
              <p:cNvCxnSpPr/>
              <p:nvPr/>
            </p:nvCxnSpPr>
            <p:spPr>
              <a:xfrm>
                <a:off x="2911475"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2" name="Google Shape;32;p49"/>
              <p:cNvCxnSpPr/>
              <p:nvPr/>
            </p:nvCxnSpPr>
            <p:spPr>
              <a:xfrm>
                <a:off x="306101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3" name="Google Shape;33;p49"/>
              <p:cNvCxnSpPr/>
              <p:nvPr/>
            </p:nvCxnSpPr>
            <p:spPr>
              <a:xfrm>
                <a:off x="568966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4" name="Google Shape;34;p49"/>
              <p:cNvCxnSpPr/>
              <p:nvPr/>
            </p:nvCxnSpPr>
            <p:spPr>
              <a:xfrm>
                <a:off x="5829683"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5" name="Google Shape;35;p49"/>
              <p:cNvCxnSpPr/>
              <p:nvPr/>
            </p:nvCxnSpPr>
            <p:spPr>
              <a:xfrm>
                <a:off x="8459788"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6" name="Google Shape;36;p49"/>
              <p:cNvCxnSpPr/>
              <p:nvPr/>
            </p:nvCxnSpPr>
            <p:spPr>
              <a:xfrm>
                <a:off x="8602189" y="6638330"/>
                <a:ext cx="0" cy="180000"/>
              </a:xfrm>
              <a:prstGeom prst="straightConnector1">
                <a:avLst/>
              </a:prstGeom>
              <a:noFill/>
              <a:ln w="9525" cap="flat" cmpd="sng">
                <a:solidFill>
                  <a:schemeClr val="dk1"/>
                </a:solidFill>
                <a:prstDash val="solid"/>
                <a:round/>
                <a:headEnd type="none" w="sm" len="sm"/>
                <a:tailEnd type="none" w="sm" len="sm"/>
              </a:ln>
            </p:spPr>
          </p:cxnSp>
          <p:cxnSp>
            <p:nvCxnSpPr>
              <p:cNvPr id="37" name="Google Shape;37;p49"/>
              <p:cNvCxnSpPr/>
              <p:nvPr/>
            </p:nvCxnSpPr>
            <p:spPr>
              <a:xfrm>
                <a:off x="11233149" y="6638330"/>
                <a:ext cx="0" cy="180000"/>
              </a:xfrm>
              <a:prstGeom prst="straightConnector1">
                <a:avLst/>
              </a:prstGeom>
              <a:noFill/>
              <a:ln w="9525" cap="flat" cmpd="sng">
                <a:solidFill>
                  <a:schemeClr val="dk1"/>
                </a:solidFill>
                <a:prstDash val="solid"/>
                <a:round/>
                <a:headEnd type="none" w="sm" len="sm"/>
                <a:tailEnd type="none" w="sm" len="sm"/>
              </a:ln>
            </p:spPr>
          </p:cxnSp>
        </p:grpSp>
        <p:grpSp>
          <p:nvGrpSpPr>
            <p:cNvPr id="38" name="Google Shape;38;p49"/>
            <p:cNvGrpSpPr/>
            <p:nvPr/>
          </p:nvGrpSpPr>
          <p:grpSpPr>
            <a:xfrm>
              <a:off x="288925" y="-308570"/>
              <a:ext cx="10944224" cy="180000"/>
              <a:chOff x="288925" y="-308570"/>
              <a:chExt cx="10944224" cy="180000"/>
            </a:xfrm>
          </p:grpSpPr>
          <p:cxnSp>
            <p:nvCxnSpPr>
              <p:cNvPr id="39" name="Google Shape;39;p49"/>
              <p:cNvCxnSpPr/>
              <p:nvPr/>
            </p:nvCxnSpPr>
            <p:spPr>
              <a:xfrm>
                <a:off x="28892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0" name="Google Shape;40;p49"/>
              <p:cNvCxnSpPr/>
              <p:nvPr/>
            </p:nvCxnSpPr>
            <p:spPr>
              <a:xfrm>
                <a:off x="2911475"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1" name="Google Shape;41;p49"/>
              <p:cNvCxnSpPr/>
              <p:nvPr/>
            </p:nvCxnSpPr>
            <p:spPr>
              <a:xfrm>
                <a:off x="306101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2" name="Google Shape;42;p49"/>
              <p:cNvCxnSpPr/>
              <p:nvPr/>
            </p:nvCxnSpPr>
            <p:spPr>
              <a:xfrm>
                <a:off x="568966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3" name="Google Shape;43;p49"/>
              <p:cNvCxnSpPr/>
              <p:nvPr/>
            </p:nvCxnSpPr>
            <p:spPr>
              <a:xfrm>
                <a:off x="5829683"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4" name="Google Shape;44;p49"/>
              <p:cNvCxnSpPr/>
              <p:nvPr/>
            </p:nvCxnSpPr>
            <p:spPr>
              <a:xfrm>
                <a:off x="8459788"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5" name="Google Shape;45;p49"/>
              <p:cNvCxnSpPr/>
              <p:nvPr/>
            </p:nvCxnSpPr>
            <p:spPr>
              <a:xfrm>
                <a:off x="8602189" y="-308570"/>
                <a:ext cx="0" cy="180000"/>
              </a:xfrm>
              <a:prstGeom prst="straightConnector1">
                <a:avLst/>
              </a:prstGeom>
              <a:noFill/>
              <a:ln w="9525" cap="flat" cmpd="sng">
                <a:solidFill>
                  <a:schemeClr val="dk1"/>
                </a:solidFill>
                <a:prstDash val="solid"/>
                <a:round/>
                <a:headEnd type="none" w="sm" len="sm"/>
                <a:tailEnd type="none" w="sm" len="sm"/>
              </a:ln>
            </p:spPr>
          </p:cxnSp>
          <p:cxnSp>
            <p:nvCxnSpPr>
              <p:cNvPr id="46" name="Google Shape;46;p49"/>
              <p:cNvCxnSpPr/>
              <p:nvPr/>
            </p:nvCxnSpPr>
            <p:spPr>
              <a:xfrm>
                <a:off x="11233149" y="-308570"/>
                <a:ext cx="0" cy="180000"/>
              </a:xfrm>
              <a:prstGeom prst="straightConnector1">
                <a:avLst/>
              </a:prstGeom>
              <a:noFill/>
              <a:ln w="9525" cap="flat" cmpd="sng">
                <a:solidFill>
                  <a:schemeClr val="dk1"/>
                </a:solidFill>
                <a:prstDash val="solid"/>
                <a:round/>
                <a:headEnd type="none" w="sm" len="sm"/>
                <a:tailEnd type="none" w="sm" len="sm"/>
              </a:ln>
            </p:spPr>
          </p:cxnSp>
        </p:grpSp>
      </p:grpSp>
      <p:sp>
        <p:nvSpPr>
          <p:cNvPr id="47" name="Google Shape;47;p49"/>
          <p:cNvSpPr txBox="1"/>
          <p:nvPr/>
        </p:nvSpPr>
        <p:spPr>
          <a:xfrm>
            <a:off x="444373" y="413152"/>
            <a:ext cx="10944225" cy="784516"/>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4750"/>
              </a:buClr>
              <a:buSzPts val="2800"/>
              <a:buFont typeface="Montserrat Light"/>
              <a:buNone/>
            </a:pPr>
            <a:endParaRPr sz="2800" b="1" i="0" u="none" strike="noStrike" cap="none">
              <a:solidFill>
                <a:srgbClr val="004750"/>
              </a:solidFill>
              <a:latin typeface="Montserrat Light"/>
              <a:ea typeface="Montserrat Light"/>
              <a:cs typeface="Montserrat Light"/>
              <a:sym typeface="Montserrat Light"/>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amaraproject/Governance/blob/main/documentation/The-Ecosystem-for-Open-Gateway-NaaS-API-development.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image" Target="../media/image28.png"/><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image" Target="../media/image27.png"/><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notesSlide" Target="../notesSlides/notesSlide13.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slideLayout" Target="../slideLayouts/slideLayout2.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amaraproject"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png"/><Relationship Id="rId21" Type="http://schemas.openxmlformats.org/officeDocument/2006/relationships/image" Target="../media/image48.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17.xml"/><Relationship Id="rId16" Type="http://schemas.openxmlformats.org/officeDocument/2006/relationships/image" Target="../media/image44.pn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1.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0.png"/><Relationship Id="rId10" Type="http://schemas.openxmlformats.org/officeDocument/2006/relationships/image" Target="../media/image38.png"/><Relationship Id="rId19" Type="http://schemas.openxmlformats.org/officeDocument/2006/relationships/image" Target="../media/image14.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hyperlink" Target="https://camaraproject.org/api-overview/" TargetMode="External"/><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54.png"/><Relationship Id="rId5" Type="http://schemas.openxmlformats.org/officeDocument/2006/relationships/image" Target="../media/image1.emf"/><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55.png"/><Relationship Id="rId5" Type="http://schemas.openxmlformats.org/officeDocument/2006/relationships/image" Target="../media/image1.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png"/><Relationship Id="rId26" Type="http://schemas.openxmlformats.org/officeDocument/2006/relationships/image" Target="../media/image79.png"/><Relationship Id="rId3" Type="http://schemas.openxmlformats.org/officeDocument/2006/relationships/image" Target="../media/image56.png"/><Relationship Id="rId21" Type="http://schemas.openxmlformats.org/officeDocument/2006/relationships/image" Target="../media/image74.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5" Type="http://schemas.openxmlformats.org/officeDocument/2006/relationships/image" Target="../media/image78.png"/><Relationship Id="rId2" Type="http://schemas.openxmlformats.org/officeDocument/2006/relationships/notesSlide" Target="../notesSlides/notesSlide26.xml"/><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24" Type="http://schemas.openxmlformats.org/officeDocument/2006/relationships/image" Target="../media/image77.png"/><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image" Target="../media/image76.pn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 Id="rId22" Type="http://schemas.openxmlformats.org/officeDocument/2006/relationships/image" Target="../media/image75.png"/><Relationship Id="rId27" Type="http://schemas.openxmlformats.org/officeDocument/2006/relationships/hyperlink" Target="https://camaraproject.org/resources/"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open-gateway.gsma.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0.jpg"/><Relationship Id="rId4" Type="http://schemas.openxmlformats.org/officeDocument/2006/relationships/image" Target="../media/image8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camaraproject.org/api-overview/"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mailto:all+subscribe@lists.camaraproject.org"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hyperlink" Target="https://github.com/camaraproject" TargetMode="Externa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www.open-gateway.com/operators-map"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15.png"/><Relationship Id="rId4" Type="http://schemas.openxmlformats.org/officeDocument/2006/relationships/image" Target="../media/image107.png"/></Relationships>
</file>

<file path=ppt/slides/_rels/slide4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enrollment.lfx.linuxfoundation.org/?project=camarafund"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hyperlink" Target="https://enrollment.lfx.linuxfoundation.org/?project=camarafund"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mailto:adm@lists.camaraproject.org" TargetMode="External"/><Relationship Id="rId5" Type="http://schemas.openxmlformats.org/officeDocument/2006/relationships/hyperlink" Target="mailto:all+subscribe@lists.camaraproject.org" TargetMode="External"/><Relationship Id="rId4" Type="http://schemas.openxmlformats.org/officeDocument/2006/relationships/hyperlink" Target="https://github.com/camaraproject"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
          <p:cNvSpPr txBox="1">
            <a:spLocks noGrp="1"/>
          </p:cNvSpPr>
          <p:nvPr>
            <p:ph type="body" idx="1"/>
          </p:nvPr>
        </p:nvSpPr>
        <p:spPr>
          <a:xfrm>
            <a:off x="1324304" y="2834820"/>
            <a:ext cx="8886496" cy="2217600"/>
          </a:xfrm>
          <a:prstGeom prst="rect">
            <a:avLst/>
          </a:prstGeom>
          <a:noFill/>
          <a:ln>
            <a:noFill/>
          </a:ln>
        </p:spPr>
        <p:txBody>
          <a:bodyPr spcFirstLastPara="1" wrap="square" lIns="0" tIns="0" rIns="0" bIns="0" anchor="ctr" anchorCtr="0">
            <a:noAutofit/>
          </a:bodyPr>
          <a:lstStyle/>
          <a:p>
            <a:pPr marL="0" lvl="0" indent="0" algn="l" rtl="0">
              <a:lnSpc>
                <a:spcPct val="104000"/>
              </a:lnSpc>
              <a:spcBef>
                <a:spcPts val="0"/>
              </a:spcBef>
              <a:spcAft>
                <a:spcPts val="0"/>
              </a:spcAft>
              <a:buClr>
                <a:schemeClr val="lt1"/>
              </a:buClr>
              <a:buSzPts val="4400"/>
              <a:buNone/>
            </a:pPr>
            <a:r>
              <a:rPr lang="en-US" dirty="0">
                <a:latin typeface="Montserrat Medium"/>
                <a:ea typeface="Montserrat Medium"/>
                <a:cs typeface="Montserrat Medium"/>
                <a:sym typeface="Montserrat Medium"/>
              </a:rPr>
              <a:t>Presentation</a:t>
            </a:r>
            <a:endParaRPr dirty="0">
              <a:latin typeface="Montserrat Medium"/>
              <a:ea typeface="Montserrat Medium"/>
              <a:cs typeface="Montserrat Medium"/>
              <a:sym typeface="Montserrat Medium"/>
            </a:endParaRPr>
          </a:p>
        </p:txBody>
      </p:sp>
      <p:sp>
        <p:nvSpPr>
          <p:cNvPr id="144" name="Google Shape;144;p1"/>
          <p:cNvSpPr txBox="1">
            <a:spLocks noGrp="1"/>
          </p:cNvSpPr>
          <p:nvPr>
            <p:ph type="body" idx="2"/>
          </p:nvPr>
        </p:nvSpPr>
        <p:spPr>
          <a:xfrm>
            <a:off x="1324304" y="5484422"/>
            <a:ext cx="8886496" cy="320088"/>
          </a:xfrm>
          <a:prstGeom prst="rect">
            <a:avLst/>
          </a:prstGeom>
          <a:noFill/>
          <a:ln>
            <a:noFill/>
          </a:ln>
        </p:spPr>
        <p:txBody>
          <a:bodyPr spcFirstLastPara="1" wrap="square" lIns="0" tIns="0" rIns="0" bIns="0" anchor="t" anchorCtr="0">
            <a:spAutoFit/>
          </a:bodyPr>
          <a:lstStyle/>
          <a:p>
            <a:pPr marL="0" lvl="0" indent="0" algn="l" rtl="0">
              <a:lnSpc>
                <a:spcPct val="104000"/>
              </a:lnSpc>
              <a:spcBef>
                <a:spcPts val="0"/>
              </a:spcBef>
              <a:spcAft>
                <a:spcPts val="0"/>
              </a:spcAft>
              <a:buClr>
                <a:schemeClr val="lt1"/>
              </a:buClr>
              <a:buSzPts val="2000"/>
              <a:buNone/>
            </a:pPr>
            <a:r>
              <a:rPr lang="en-US" dirty="0"/>
              <a:t>10.10.2025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Scope / Collaboration with</a:t>
            </a:r>
            <a:br>
              <a:rPr lang="en-US"/>
            </a:br>
            <a:r>
              <a:rPr lang="en-US"/>
              <a:t>Open Gateway and TM Forum</a:t>
            </a:r>
            <a:endParaRPr/>
          </a:p>
        </p:txBody>
      </p:sp>
      <p:sp>
        <p:nvSpPr>
          <p:cNvPr id="261" name="Google Shape;261;p10"/>
          <p:cNvSpPr txBox="1">
            <a:spLocks noGrp="1"/>
          </p:cNvSpPr>
          <p:nvPr>
            <p:ph type="body" idx="1"/>
          </p:nvPr>
        </p:nvSpPr>
        <p:spPr>
          <a:xfrm>
            <a:off x="488238" y="5246250"/>
            <a:ext cx="10545600" cy="972000"/>
          </a:xfrm>
          <a:prstGeom prst="rect">
            <a:avLst/>
          </a:prstGeom>
          <a:noFill/>
          <a:ln>
            <a:noFill/>
          </a:ln>
        </p:spPr>
        <p:txBody>
          <a:bodyPr spcFirstLastPara="1" wrap="square" lIns="0" tIns="0" rIns="0" bIns="0" anchor="t" anchorCtr="0">
            <a:noAutofit/>
          </a:bodyPr>
          <a:lstStyle/>
          <a:p>
            <a:pPr marL="0" lvl="0" indent="0" algn="ctr" rtl="0">
              <a:lnSpc>
                <a:spcPct val="104000"/>
              </a:lnSpc>
              <a:spcBef>
                <a:spcPts val="0"/>
              </a:spcBef>
              <a:spcAft>
                <a:spcPts val="0"/>
              </a:spcAft>
              <a:buClr>
                <a:schemeClr val="dk2"/>
              </a:buClr>
              <a:buSzPts val="1500"/>
              <a:buNone/>
            </a:pPr>
            <a:r>
              <a:rPr lang="en-US" sz="2000"/>
              <a:t>Hyperscalers and aggregators have the possibility to create own enriched products based on the CAMARA APIs and expose that in addition to the CAMARA APIs.</a:t>
            </a:r>
            <a:endParaRPr sz="2000"/>
          </a:p>
        </p:txBody>
      </p:sp>
      <p:pic>
        <p:nvPicPr>
          <p:cNvPr id="262" name="Google Shape;262;p10"/>
          <p:cNvPicPr preferRelativeResize="0"/>
          <p:nvPr/>
        </p:nvPicPr>
        <p:blipFill rotWithShape="1">
          <a:blip r:embed="rId3">
            <a:alphaModFix/>
          </a:blip>
          <a:srcRect/>
          <a:stretch/>
        </p:blipFill>
        <p:spPr>
          <a:xfrm>
            <a:off x="1347500" y="1822875"/>
            <a:ext cx="8827075" cy="3179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1"/>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Scope / Collaboration with</a:t>
            </a:r>
            <a:br>
              <a:rPr lang="en-US"/>
            </a:br>
            <a:r>
              <a:rPr lang="en-US"/>
              <a:t>Open Gateway and TM Forum</a:t>
            </a:r>
            <a:endParaRPr/>
          </a:p>
        </p:txBody>
      </p:sp>
      <p:sp>
        <p:nvSpPr>
          <p:cNvPr id="270" name="Google Shape;270;p11"/>
          <p:cNvSpPr txBox="1">
            <a:spLocks noGrp="1"/>
          </p:cNvSpPr>
          <p:nvPr>
            <p:ph type="body" idx="1"/>
          </p:nvPr>
        </p:nvSpPr>
        <p:spPr>
          <a:xfrm>
            <a:off x="8458200" y="1795300"/>
            <a:ext cx="2773500" cy="43326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t>CAMARA project defines </a:t>
            </a:r>
            <a:endParaRPr sz="1400"/>
          </a:p>
          <a:p>
            <a:pPr marL="0" lvl="0" indent="0" algn="l" rtl="0">
              <a:lnSpc>
                <a:spcPct val="104000"/>
              </a:lnSpc>
              <a:spcBef>
                <a:spcPts val="0"/>
              </a:spcBef>
              <a:spcAft>
                <a:spcPts val="0"/>
              </a:spcAft>
              <a:buClr>
                <a:schemeClr val="dk2"/>
              </a:buClr>
              <a:buSzPts val="1500"/>
              <a:buNone/>
            </a:pPr>
            <a:r>
              <a:rPr lang="en-US" sz="1400"/>
              <a:t>CAMARA APIs.</a:t>
            </a:r>
            <a:endParaRPr sz="1400"/>
          </a:p>
          <a:p>
            <a:pPr marL="0" lvl="0" indent="0" algn="l" rtl="0">
              <a:lnSpc>
                <a:spcPct val="104000"/>
              </a:lnSpc>
              <a:spcBef>
                <a:spcPts val="1200"/>
              </a:spcBef>
              <a:spcAft>
                <a:spcPts val="0"/>
              </a:spcAft>
              <a:buClr>
                <a:schemeClr val="dk2"/>
              </a:buClr>
              <a:buSzPts val="1500"/>
              <a:buNone/>
            </a:pPr>
            <a:r>
              <a:rPr lang="en-US" sz="1400"/>
              <a:t>TMForum develops the           Operate APIs.</a:t>
            </a:r>
            <a:endParaRPr sz="1400"/>
          </a:p>
          <a:p>
            <a:pPr marL="0" lvl="0" indent="0" algn="l" rtl="0">
              <a:lnSpc>
                <a:spcPct val="104000"/>
              </a:lnSpc>
              <a:spcBef>
                <a:spcPts val="1200"/>
              </a:spcBef>
              <a:spcAft>
                <a:spcPts val="0"/>
              </a:spcAft>
              <a:buClr>
                <a:schemeClr val="dk2"/>
              </a:buClr>
              <a:buSzPts val="1500"/>
              <a:buNone/>
            </a:pPr>
            <a:r>
              <a:rPr lang="en-US" sz="1400"/>
              <a:t>Several SDOs cover the different technology domains that provide the telco capabilities.</a:t>
            </a:r>
            <a:endParaRPr sz="1400"/>
          </a:p>
          <a:p>
            <a:pPr marL="0" lvl="0" indent="0" algn="l" rtl="0">
              <a:lnSpc>
                <a:spcPct val="104000"/>
              </a:lnSpc>
              <a:spcBef>
                <a:spcPts val="1200"/>
              </a:spcBef>
              <a:spcAft>
                <a:spcPts val="0"/>
              </a:spcAft>
              <a:buClr>
                <a:schemeClr val="dk2"/>
              </a:buClr>
              <a:buSzPts val="1500"/>
              <a:buNone/>
            </a:pPr>
            <a:r>
              <a:rPr lang="en-US" sz="1400"/>
              <a:t>More details can be found in the whitepaper “The Ecosystem for Open Gateway NaaS API Development” (jointly published by GSMA, CAMARA, Linux Foundation and TMForum) available </a:t>
            </a:r>
            <a:r>
              <a:rPr lang="en-US" sz="1400" u="sng">
                <a:solidFill>
                  <a:schemeClr val="hlink"/>
                </a:solidFill>
                <a:latin typeface="Montserrat Medium"/>
                <a:ea typeface="Montserrat Medium"/>
                <a:cs typeface="Montserrat Medium"/>
                <a:sym typeface="Montserrat Medium"/>
                <a:hlinkClick r:id="rId3"/>
              </a:rPr>
              <a:t>here</a:t>
            </a:r>
            <a:r>
              <a:rPr lang="en-US" sz="1400"/>
              <a:t>.</a:t>
            </a:r>
            <a:endParaRPr sz="1400"/>
          </a:p>
        </p:txBody>
      </p:sp>
      <p:pic>
        <p:nvPicPr>
          <p:cNvPr id="271" name="Google Shape;271;p11"/>
          <p:cNvPicPr preferRelativeResize="0"/>
          <p:nvPr/>
        </p:nvPicPr>
        <p:blipFill rotWithShape="1">
          <a:blip r:embed="rId4">
            <a:alphaModFix/>
          </a:blip>
          <a:srcRect/>
          <a:stretch/>
        </p:blipFill>
        <p:spPr>
          <a:xfrm>
            <a:off x="276850" y="1608150"/>
            <a:ext cx="7930763" cy="45597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310bbb95dc3_0_87"/>
          <p:cNvSpPr/>
          <p:nvPr/>
        </p:nvSpPr>
        <p:spPr>
          <a:xfrm>
            <a:off x="2559025" y="1522050"/>
            <a:ext cx="3949500" cy="31350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279" name="Google Shape;279;g310bbb95dc3_0_87"/>
          <p:cNvSpPr/>
          <p:nvPr/>
        </p:nvSpPr>
        <p:spPr>
          <a:xfrm>
            <a:off x="5013450" y="1522050"/>
            <a:ext cx="3949500" cy="31350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280" name="Google Shape;280;g310bbb95dc3_0_87"/>
          <p:cNvSpPr txBox="1"/>
          <p:nvPr/>
        </p:nvSpPr>
        <p:spPr>
          <a:xfrm>
            <a:off x="5100138" y="2310291"/>
            <a:ext cx="1321800" cy="413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Collaboration Agreement</a:t>
            </a:r>
            <a:endParaRPr sz="1200">
              <a:solidFill>
                <a:schemeClr val="dk1"/>
              </a:solidFill>
              <a:latin typeface="Montserrat Light"/>
              <a:ea typeface="Montserrat Light"/>
              <a:cs typeface="Montserrat Light"/>
              <a:sym typeface="Montserrat Light"/>
            </a:endParaRPr>
          </a:p>
        </p:txBody>
      </p:sp>
      <p:sp>
        <p:nvSpPr>
          <p:cNvPr id="281" name="Google Shape;281;g310bbb95dc3_0_87"/>
          <p:cNvSpPr/>
          <p:nvPr/>
        </p:nvSpPr>
        <p:spPr>
          <a:xfrm>
            <a:off x="3786288" y="3243665"/>
            <a:ext cx="3949500" cy="31350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282" name="Google Shape;282;g310bbb95dc3_0_87"/>
          <p:cNvSpPr txBox="1"/>
          <p:nvPr/>
        </p:nvSpPr>
        <p:spPr>
          <a:xfrm>
            <a:off x="6603217" y="2724892"/>
            <a:ext cx="21090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dirty="0">
                <a:solidFill>
                  <a:schemeClr val="dk1"/>
                </a:solidFill>
                <a:latin typeface="Montserrat Medium"/>
                <a:ea typeface="Montserrat Medium"/>
                <a:cs typeface="Montserrat Medium"/>
                <a:sym typeface="Montserrat Medium"/>
              </a:rPr>
              <a:t>Business templates for Northbound and E/W</a:t>
            </a:r>
            <a:endParaRPr sz="1200" dirty="0">
              <a:solidFill>
                <a:schemeClr val="dk1"/>
              </a:solidFill>
              <a:latin typeface="Montserrat Medium"/>
              <a:ea typeface="Montserrat Medium"/>
              <a:cs typeface="Montserrat Medium"/>
              <a:sym typeface="Montserrat Medium"/>
            </a:endParaRPr>
          </a:p>
        </p:txBody>
      </p:sp>
      <p:sp>
        <p:nvSpPr>
          <p:cNvPr id="283" name="Google Shape;283;g310bbb95dc3_0_87"/>
          <p:cNvSpPr txBox="1"/>
          <p:nvPr/>
        </p:nvSpPr>
        <p:spPr>
          <a:xfrm>
            <a:off x="4297346" y="4682526"/>
            <a:ext cx="2013000" cy="9234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Operate API definition</a:t>
            </a:r>
            <a:endParaRPr sz="1200">
              <a:solidFill>
                <a:schemeClr val="dk1"/>
              </a:solidFill>
              <a:latin typeface="Montserrat Medium"/>
              <a:ea typeface="Montserrat Medium"/>
              <a:cs typeface="Montserrat Medium"/>
              <a:sym typeface="Montserrat Medium"/>
            </a:endParaRPr>
          </a:p>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(catalogue and order management, on-/offboarding, billing)</a:t>
            </a:r>
            <a:endParaRPr sz="1200">
              <a:solidFill>
                <a:schemeClr val="dk1"/>
              </a:solidFill>
              <a:latin typeface="Montserrat Medium"/>
              <a:ea typeface="Montserrat Medium"/>
              <a:cs typeface="Montserrat Medium"/>
              <a:sym typeface="Montserrat Medium"/>
            </a:endParaRPr>
          </a:p>
        </p:txBody>
      </p:sp>
      <p:sp>
        <p:nvSpPr>
          <p:cNvPr id="284" name="Google Shape;284;g310bbb95dc3_0_87"/>
          <p:cNvSpPr txBox="1"/>
          <p:nvPr/>
        </p:nvSpPr>
        <p:spPr>
          <a:xfrm>
            <a:off x="7406009" y="3497782"/>
            <a:ext cx="10413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dirty="0">
                <a:solidFill>
                  <a:schemeClr val="dk1"/>
                </a:solidFill>
                <a:latin typeface="Montserrat Light"/>
                <a:ea typeface="Montserrat Light"/>
                <a:cs typeface="Montserrat Light"/>
                <a:sym typeface="Montserrat Light"/>
              </a:rPr>
              <a:t>East-West Federation</a:t>
            </a:r>
            <a:endParaRPr sz="1200" dirty="0">
              <a:solidFill>
                <a:schemeClr val="dk1"/>
              </a:solidFill>
              <a:latin typeface="Montserrat Light"/>
              <a:ea typeface="Montserrat Light"/>
              <a:cs typeface="Montserrat Light"/>
              <a:sym typeface="Montserrat Light"/>
            </a:endParaRPr>
          </a:p>
        </p:txBody>
      </p:sp>
      <p:sp>
        <p:nvSpPr>
          <p:cNvPr id="285" name="Google Shape;285;g310bbb95dc3_0_87"/>
          <p:cNvSpPr txBox="1"/>
          <p:nvPr/>
        </p:nvSpPr>
        <p:spPr>
          <a:xfrm>
            <a:off x="3358984" y="2391745"/>
            <a:ext cx="1321800" cy="3693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API definition</a:t>
            </a:r>
            <a:endParaRPr sz="1200">
              <a:solidFill>
                <a:schemeClr val="dk1"/>
              </a:solidFill>
              <a:latin typeface="Montserrat Medium"/>
              <a:ea typeface="Montserrat Medium"/>
              <a:cs typeface="Montserrat Medium"/>
              <a:sym typeface="Montserrat Medium"/>
            </a:endParaRPr>
          </a:p>
        </p:txBody>
      </p:sp>
      <p:sp>
        <p:nvSpPr>
          <p:cNvPr id="286" name="Google Shape;286;g310bbb95dc3_0_87"/>
          <p:cNvSpPr txBox="1"/>
          <p:nvPr/>
        </p:nvSpPr>
        <p:spPr>
          <a:xfrm>
            <a:off x="5144990" y="2716063"/>
            <a:ext cx="12321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Developer Engagement</a:t>
            </a:r>
            <a:endParaRPr sz="1200">
              <a:solidFill>
                <a:schemeClr val="dk1"/>
              </a:solidFill>
              <a:latin typeface="Montserrat Light"/>
              <a:ea typeface="Montserrat Light"/>
              <a:cs typeface="Montserrat Light"/>
              <a:sym typeface="Montserrat Light"/>
            </a:endParaRPr>
          </a:p>
        </p:txBody>
      </p:sp>
      <p:sp>
        <p:nvSpPr>
          <p:cNvPr id="287" name="Google Shape;287;g310bbb95dc3_0_87"/>
          <p:cNvSpPr txBox="1"/>
          <p:nvPr/>
        </p:nvSpPr>
        <p:spPr>
          <a:xfrm>
            <a:off x="6715365" y="3198004"/>
            <a:ext cx="1796700" cy="3693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dirty="0">
                <a:solidFill>
                  <a:schemeClr val="dk1"/>
                </a:solidFill>
                <a:latin typeface="Montserrat Medium"/>
                <a:ea typeface="Montserrat Medium"/>
                <a:cs typeface="Montserrat Medium"/>
                <a:sym typeface="Montserrat Medium"/>
              </a:rPr>
              <a:t>Playbooks</a:t>
            </a:r>
            <a:endParaRPr sz="1200" dirty="0">
              <a:solidFill>
                <a:schemeClr val="dk1"/>
              </a:solidFill>
              <a:latin typeface="Montserrat Medium"/>
              <a:ea typeface="Montserrat Medium"/>
              <a:cs typeface="Montserrat Medium"/>
              <a:sym typeface="Montserrat Medium"/>
            </a:endParaRPr>
          </a:p>
        </p:txBody>
      </p:sp>
      <p:sp>
        <p:nvSpPr>
          <p:cNvPr id="288" name="Google Shape;288;g310bbb95dc3_0_87"/>
          <p:cNvSpPr txBox="1"/>
          <p:nvPr/>
        </p:nvSpPr>
        <p:spPr>
          <a:xfrm>
            <a:off x="6403718" y="4867182"/>
            <a:ext cx="11715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Catalyst programs</a:t>
            </a:r>
            <a:endParaRPr sz="1200">
              <a:solidFill>
                <a:schemeClr val="dk1"/>
              </a:solidFill>
              <a:latin typeface="Montserrat Light"/>
              <a:ea typeface="Montserrat Light"/>
              <a:cs typeface="Montserrat Light"/>
              <a:sym typeface="Montserrat Light"/>
            </a:endParaRPr>
          </a:p>
        </p:txBody>
      </p:sp>
      <p:sp>
        <p:nvSpPr>
          <p:cNvPr id="289" name="Google Shape;289;g310bbb95dc3_0_87"/>
          <p:cNvSpPr txBox="1"/>
          <p:nvPr/>
        </p:nvSpPr>
        <p:spPr>
          <a:xfrm>
            <a:off x="5212050" y="3375725"/>
            <a:ext cx="1098000" cy="5541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a:solidFill>
                  <a:schemeClr val="dk1"/>
                </a:solidFill>
                <a:latin typeface="Montserrat Medium"/>
                <a:ea typeface="Montserrat Medium"/>
                <a:cs typeface="Montserrat Medium"/>
                <a:sym typeface="Montserrat Medium"/>
              </a:rPr>
              <a:t>Open API Ecosystem</a:t>
            </a:r>
            <a:endParaRPr sz="1200">
              <a:solidFill>
                <a:schemeClr val="dk1"/>
              </a:solidFill>
              <a:latin typeface="Montserrat Medium"/>
              <a:ea typeface="Montserrat Medium"/>
              <a:cs typeface="Montserrat Medium"/>
              <a:sym typeface="Montserrat Medium"/>
            </a:endParaRPr>
          </a:p>
        </p:txBody>
      </p:sp>
      <p:pic>
        <p:nvPicPr>
          <p:cNvPr id="290" name="Google Shape;290;g310bbb95dc3_0_87"/>
          <p:cNvPicPr preferRelativeResize="0"/>
          <p:nvPr/>
        </p:nvPicPr>
        <p:blipFill rotWithShape="1">
          <a:blip r:embed="rId3">
            <a:alphaModFix/>
          </a:blip>
          <a:srcRect t="34779" b="37292"/>
          <a:stretch/>
        </p:blipFill>
        <p:spPr>
          <a:xfrm>
            <a:off x="5022284" y="5682105"/>
            <a:ext cx="1477497" cy="413779"/>
          </a:xfrm>
          <a:prstGeom prst="rect">
            <a:avLst/>
          </a:prstGeom>
          <a:noFill/>
          <a:ln>
            <a:noFill/>
          </a:ln>
        </p:spPr>
      </p:pic>
      <p:sp>
        <p:nvSpPr>
          <p:cNvPr id="291" name="Google Shape;291;g310bbb95dc3_0_87"/>
          <p:cNvSpPr txBox="1"/>
          <p:nvPr/>
        </p:nvSpPr>
        <p:spPr>
          <a:xfrm>
            <a:off x="2885422" y="2837255"/>
            <a:ext cx="1811700" cy="923299"/>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Light"/>
              <a:buNone/>
            </a:pPr>
            <a:r>
              <a:rPr lang="en-US" sz="1200" dirty="0">
                <a:solidFill>
                  <a:schemeClr val="dk1"/>
                </a:solidFill>
                <a:latin typeface="Montserrat Light"/>
                <a:ea typeface="Montserrat Light"/>
                <a:cs typeface="Montserrat Light"/>
                <a:sym typeface="Montserrat Light"/>
              </a:rPr>
              <a:t>Drive API Adoption (customers/ developers and operators)</a:t>
            </a:r>
            <a:endParaRPr sz="1200" dirty="0">
              <a:solidFill>
                <a:schemeClr val="dk1"/>
              </a:solidFill>
              <a:latin typeface="Montserrat Light"/>
              <a:ea typeface="Montserrat Light"/>
              <a:cs typeface="Montserrat Light"/>
              <a:sym typeface="Montserrat Light"/>
            </a:endParaRPr>
          </a:p>
        </p:txBody>
      </p:sp>
      <p:sp>
        <p:nvSpPr>
          <p:cNvPr id="292" name="Google Shape;292;g310bbb95dc3_0_87"/>
          <p:cNvSpPr txBox="1"/>
          <p:nvPr/>
        </p:nvSpPr>
        <p:spPr>
          <a:xfrm>
            <a:off x="6172872" y="3946927"/>
            <a:ext cx="1321800" cy="413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Collaboration Agreement</a:t>
            </a:r>
            <a:endParaRPr sz="1200">
              <a:solidFill>
                <a:schemeClr val="dk1"/>
              </a:solidFill>
              <a:latin typeface="Montserrat Light"/>
              <a:ea typeface="Montserrat Light"/>
              <a:cs typeface="Montserrat Light"/>
              <a:sym typeface="Montserrat Light"/>
            </a:endParaRPr>
          </a:p>
        </p:txBody>
      </p:sp>
      <p:pic>
        <p:nvPicPr>
          <p:cNvPr id="293" name="Google Shape;293;g310bbb95dc3_0_87"/>
          <p:cNvPicPr preferRelativeResize="0"/>
          <p:nvPr/>
        </p:nvPicPr>
        <p:blipFill rotWithShape="1">
          <a:blip r:embed="rId4">
            <a:alphaModFix/>
          </a:blip>
          <a:srcRect/>
          <a:stretch/>
        </p:blipFill>
        <p:spPr>
          <a:xfrm>
            <a:off x="3330102" y="1892129"/>
            <a:ext cx="1771383" cy="341960"/>
          </a:xfrm>
          <a:prstGeom prst="rect">
            <a:avLst/>
          </a:prstGeom>
          <a:noFill/>
          <a:ln>
            <a:noFill/>
          </a:ln>
        </p:spPr>
      </p:pic>
      <p:sp>
        <p:nvSpPr>
          <p:cNvPr id="294" name="Google Shape;294;g310bbb95dc3_0_87"/>
          <p:cNvSpPr txBox="1"/>
          <p:nvPr/>
        </p:nvSpPr>
        <p:spPr>
          <a:xfrm>
            <a:off x="4078803" y="3946332"/>
            <a:ext cx="1321800" cy="413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100"/>
              <a:buFont typeface="Montserrat Light"/>
              <a:buNone/>
            </a:pPr>
            <a:r>
              <a:rPr lang="en-US" sz="1200">
                <a:solidFill>
                  <a:schemeClr val="dk1"/>
                </a:solidFill>
                <a:latin typeface="Montserrat Light"/>
                <a:ea typeface="Montserrat Light"/>
                <a:cs typeface="Montserrat Light"/>
                <a:sym typeface="Montserrat Light"/>
              </a:rPr>
              <a:t>Collaboration Agreement</a:t>
            </a:r>
            <a:endParaRPr sz="1200">
              <a:solidFill>
                <a:schemeClr val="dk1"/>
              </a:solidFill>
              <a:latin typeface="Montserrat Light"/>
              <a:ea typeface="Montserrat Light"/>
              <a:cs typeface="Montserrat Light"/>
              <a:sym typeface="Montserrat Light"/>
            </a:endParaRPr>
          </a:p>
        </p:txBody>
      </p:sp>
      <p:grpSp>
        <p:nvGrpSpPr>
          <p:cNvPr id="295" name="Google Shape;295;g310bbb95dc3_0_87"/>
          <p:cNvGrpSpPr/>
          <p:nvPr/>
        </p:nvGrpSpPr>
        <p:grpSpPr>
          <a:xfrm>
            <a:off x="6473837" y="1769289"/>
            <a:ext cx="1383048" cy="541022"/>
            <a:chOff x="6187837" y="1595964"/>
            <a:chExt cx="1383048" cy="541022"/>
          </a:xfrm>
        </p:grpSpPr>
        <p:pic>
          <p:nvPicPr>
            <p:cNvPr id="296" name="Google Shape;296;g310bbb95dc3_0_87"/>
            <p:cNvPicPr preferRelativeResize="0"/>
            <p:nvPr/>
          </p:nvPicPr>
          <p:blipFill rotWithShape="1">
            <a:blip r:embed="rId5">
              <a:alphaModFix/>
            </a:blip>
            <a:srcRect t="37556" b="38852"/>
            <a:stretch/>
          </p:blipFill>
          <p:spPr>
            <a:xfrm>
              <a:off x="6187837" y="1595964"/>
              <a:ext cx="1383047" cy="327160"/>
            </a:xfrm>
            <a:prstGeom prst="rect">
              <a:avLst/>
            </a:prstGeom>
            <a:noFill/>
            <a:ln>
              <a:noFill/>
            </a:ln>
          </p:spPr>
        </p:pic>
        <p:pic>
          <p:nvPicPr>
            <p:cNvPr id="297" name="Google Shape;297;g310bbb95dc3_0_87"/>
            <p:cNvPicPr preferRelativeResize="0"/>
            <p:nvPr/>
          </p:nvPicPr>
          <p:blipFill rotWithShape="1">
            <a:blip r:embed="rId6">
              <a:alphaModFix/>
            </a:blip>
            <a:srcRect/>
            <a:stretch/>
          </p:blipFill>
          <p:spPr>
            <a:xfrm>
              <a:off x="6193197" y="1903039"/>
              <a:ext cx="1377688" cy="233947"/>
            </a:xfrm>
            <a:prstGeom prst="rect">
              <a:avLst/>
            </a:prstGeom>
            <a:noFill/>
            <a:ln>
              <a:noFill/>
            </a:ln>
          </p:spPr>
        </p:pic>
      </p:grpSp>
      <p:sp>
        <p:nvSpPr>
          <p:cNvPr id="298" name="Google Shape;298;g310bbb95dc3_0_87"/>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Scope / Collaboration with</a:t>
            </a:r>
            <a:br>
              <a:rPr lang="en-US"/>
            </a:br>
            <a:r>
              <a:rPr lang="en-US"/>
              <a:t>Open Gateway and TM Forum</a:t>
            </a:r>
            <a:endParaRPr/>
          </a:p>
        </p:txBody>
      </p:sp>
      <p:sp>
        <p:nvSpPr>
          <p:cNvPr id="299" name="Google Shape;299;g310bbb95dc3_0_87"/>
          <p:cNvSpPr txBox="1"/>
          <p:nvPr/>
        </p:nvSpPr>
        <p:spPr>
          <a:xfrm>
            <a:off x="342655" y="2582404"/>
            <a:ext cx="2141700" cy="615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2"/>
              </a:buClr>
              <a:buSzPts val="1600"/>
              <a:buFont typeface="Montserrat Medium"/>
              <a:buNone/>
            </a:pPr>
            <a:r>
              <a:rPr lang="en-US">
                <a:solidFill>
                  <a:schemeClr val="accent2"/>
                </a:solidFill>
                <a:latin typeface="Montserrat Medium"/>
                <a:ea typeface="Montserrat Medium"/>
                <a:cs typeface="Montserrat Medium"/>
                <a:sym typeface="Montserrat Medium"/>
              </a:rPr>
              <a:t>Service API “standardization”</a:t>
            </a:r>
            <a:endParaRPr>
              <a:solidFill>
                <a:schemeClr val="accent2"/>
              </a:solidFill>
              <a:latin typeface="Montserrat Medium"/>
              <a:ea typeface="Montserrat Medium"/>
              <a:cs typeface="Montserrat Medium"/>
              <a:sym typeface="Montserrat Medium"/>
            </a:endParaRPr>
          </a:p>
        </p:txBody>
      </p:sp>
      <p:sp>
        <p:nvSpPr>
          <p:cNvPr id="300" name="Google Shape;300;g310bbb95dc3_0_87"/>
          <p:cNvSpPr txBox="1"/>
          <p:nvPr/>
        </p:nvSpPr>
        <p:spPr>
          <a:xfrm>
            <a:off x="9050678" y="2582395"/>
            <a:ext cx="2141700" cy="830966"/>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2"/>
              </a:buClr>
              <a:buSzPts val="1600"/>
              <a:buFont typeface="Montserrat Medium"/>
              <a:buNone/>
            </a:pPr>
            <a:r>
              <a:rPr lang="en-US" dirty="0">
                <a:solidFill>
                  <a:schemeClr val="accent2"/>
                </a:solidFill>
                <a:latin typeface="Montserrat Medium"/>
                <a:ea typeface="Montserrat Medium"/>
                <a:cs typeface="Montserrat Medium"/>
                <a:sym typeface="Montserrat Medium"/>
              </a:rPr>
              <a:t>Standardization of telco service exposure platform</a:t>
            </a:r>
            <a:endParaRPr dirty="0">
              <a:solidFill>
                <a:schemeClr val="accent2"/>
              </a:solidFill>
              <a:latin typeface="Montserrat Medium"/>
              <a:ea typeface="Montserrat Medium"/>
              <a:cs typeface="Montserrat Medium"/>
              <a:sym typeface="Montserrat Medium"/>
            </a:endParaRPr>
          </a:p>
        </p:txBody>
      </p:sp>
      <p:sp>
        <p:nvSpPr>
          <p:cNvPr id="301" name="Google Shape;301;g310bbb95dc3_0_87"/>
          <p:cNvSpPr txBox="1"/>
          <p:nvPr/>
        </p:nvSpPr>
        <p:spPr>
          <a:xfrm>
            <a:off x="7227027" y="5631404"/>
            <a:ext cx="2141700" cy="6156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accent2"/>
              </a:buClr>
              <a:buSzPts val="1600"/>
              <a:buFont typeface="Montserrat Medium"/>
              <a:buNone/>
            </a:pPr>
            <a:r>
              <a:rPr lang="en-US">
                <a:solidFill>
                  <a:schemeClr val="accent2"/>
                </a:solidFill>
                <a:latin typeface="Montserrat Medium"/>
                <a:ea typeface="Montserrat Medium"/>
                <a:cs typeface="Montserrat Medium"/>
                <a:sym typeface="Montserrat Medium"/>
              </a:rPr>
              <a:t>Operate API standardization</a:t>
            </a:r>
            <a:endParaRPr>
              <a:solidFill>
                <a:schemeClr val="accent2"/>
              </a:solidFill>
              <a:latin typeface="Montserrat Medium"/>
              <a:ea typeface="Montserrat Medium"/>
              <a:cs typeface="Montserrat Medium"/>
              <a:sym typeface="Montserrat Medium"/>
            </a:endParaRPr>
          </a:p>
        </p:txBody>
      </p:sp>
      <p:sp>
        <p:nvSpPr>
          <p:cNvPr id="2" name="Google Shape;282;g310bbb95dc3_0_87">
            <a:extLst>
              <a:ext uri="{FF2B5EF4-FFF2-40B4-BE49-F238E27FC236}">
                <a16:creationId xmlns:a16="http://schemas.microsoft.com/office/drawing/2014/main" id="{BBC6CB9E-ED7D-A9C6-C1DD-EB6DC99029CC}"/>
              </a:ext>
            </a:extLst>
          </p:cNvPr>
          <p:cNvSpPr txBox="1"/>
          <p:nvPr/>
        </p:nvSpPr>
        <p:spPr>
          <a:xfrm>
            <a:off x="6377090" y="2290419"/>
            <a:ext cx="2423100" cy="553968"/>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100"/>
              <a:buFont typeface="Montserrat Medium"/>
              <a:buNone/>
            </a:pPr>
            <a:r>
              <a:rPr lang="en-US" sz="1200" dirty="0">
                <a:solidFill>
                  <a:schemeClr val="dk1"/>
                </a:solidFill>
                <a:latin typeface="Montserrat Medium"/>
                <a:ea typeface="Montserrat Medium"/>
                <a:cs typeface="Montserrat Medium"/>
                <a:sym typeface="Montserrat Medium"/>
              </a:rPr>
              <a:t>Technical standard for telco service exposure platform</a:t>
            </a:r>
            <a:endParaRPr sz="1200" dirty="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DB384FF2-ABC6-69A3-F572-DB1C7233D8FF}"/>
            </a:ext>
          </a:extLst>
        </p:cNvPr>
        <p:cNvGrpSpPr/>
        <p:nvPr/>
      </p:nvGrpSpPr>
      <p:grpSpPr>
        <a:xfrm>
          <a:off x="0" y="0"/>
          <a:ext cx="0" cy="0"/>
          <a:chOff x="0" y="0"/>
          <a:chExt cx="0" cy="0"/>
        </a:xfrm>
      </p:grpSpPr>
      <p:sp>
        <p:nvSpPr>
          <p:cNvPr id="160" name="Google Shape;160;p3">
            <a:extLst>
              <a:ext uri="{FF2B5EF4-FFF2-40B4-BE49-F238E27FC236}">
                <a16:creationId xmlns:a16="http://schemas.microsoft.com/office/drawing/2014/main" id="{D39A79F1-6AB6-1072-6801-829B51509C2A}"/>
              </a:ext>
            </a:extLst>
          </p:cNvPr>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Role of CAMARA, Open Gateway</a:t>
            </a:r>
            <a:br>
              <a:rPr lang="en-US" dirty="0"/>
            </a:br>
            <a:r>
              <a:rPr lang="en-US" dirty="0"/>
              <a:t>and aggregators</a:t>
            </a:r>
            <a:endParaRPr dirty="0"/>
          </a:p>
        </p:txBody>
      </p:sp>
      <p:cxnSp>
        <p:nvCxnSpPr>
          <p:cNvPr id="55" name="Gerader Verbinder 54">
            <a:extLst>
              <a:ext uri="{FF2B5EF4-FFF2-40B4-BE49-F238E27FC236}">
                <a16:creationId xmlns:a16="http://schemas.microsoft.com/office/drawing/2014/main" id="{9BCE46E1-2836-7554-F5FD-E1F5C0FB1BC4}"/>
              </a:ext>
            </a:extLst>
          </p:cNvPr>
          <p:cNvCxnSpPr>
            <a:cxnSpLocks/>
          </p:cNvCxnSpPr>
          <p:nvPr/>
        </p:nvCxnSpPr>
        <p:spPr>
          <a:xfrm>
            <a:off x="1479879" y="3844956"/>
            <a:ext cx="0" cy="1260000"/>
          </a:xfrm>
          <a:prstGeom prst="line">
            <a:avLst/>
          </a:prstGeom>
          <a:ln w="19050">
            <a:solidFill>
              <a:schemeClr val="accent1"/>
            </a:solidFill>
          </a:ln>
          <a:effectLst/>
        </p:spPr>
        <p:style>
          <a:lnRef idx="1">
            <a:schemeClr val="accent1"/>
          </a:lnRef>
          <a:fillRef idx="0">
            <a:schemeClr val="accent1"/>
          </a:fillRef>
          <a:effectRef idx="0">
            <a:schemeClr val="accent1"/>
          </a:effectRef>
          <a:fontRef idx="minor">
            <a:schemeClr val="tx1"/>
          </a:fontRef>
        </p:style>
      </p:cxnSp>
      <p:sp>
        <p:nvSpPr>
          <p:cNvPr id="56" name="Rectangle 7">
            <a:extLst>
              <a:ext uri="{FF2B5EF4-FFF2-40B4-BE49-F238E27FC236}">
                <a16:creationId xmlns:a16="http://schemas.microsoft.com/office/drawing/2014/main" id="{4393934A-13D9-B707-26CF-A278BBB5C3FD}"/>
              </a:ext>
            </a:extLst>
          </p:cNvPr>
          <p:cNvSpPr/>
          <p:nvPr/>
        </p:nvSpPr>
        <p:spPr>
          <a:xfrm>
            <a:off x="390276" y="4916341"/>
            <a:ext cx="2119156" cy="486953"/>
          </a:xfrm>
          <a:prstGeom prst="roundRect">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endParaRPr>
          </a:p>
        </p:txBody>
      </p:sp>
      <p:sp>
        <p:nvSpPr>
          <p:cNvPr id="57" name="Rectangle 6">
            <a:extLst>
              <a:ext uri="{FF2B5EF4-FFF2-40B4-BE49-F238E27FC236}">
                <a16:creationId xmlns:a16="http://schemas.microsoft.com/office/drawing/2014/main" id="{68ABBAEC-CCEB-8F59-78A5-0CD8FB9D5835}"/>
              </a:ext>
            </a:extLst>
          </p:cNvPr>
          <p:cNvSpPr/>
          <p:nvPr/>
        </p:nvSpPr>
        <p:spPr>
          <a:xfrm>
            <a:off x="390276" y="5489319"/>
            <a:ext cx="7012980" cy="709198"/>
          </a:xfrm>
          <a:prstGeom prst="roundRect">
            <a:avLst/>
          </a:prstGeom>
          <a:solidFill>
            <a:srgbClr val="FFFFFF"/>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0" rIns="72000" bIns="72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Network / Backend </a:t>
            </a:r>
          </a:p>
        </p:txBody>
      </p:sp>
      <p:sp>
        <p:nvSpPr>
          <p:cNvPr id="58" name="Rectangle 10">
            <a:extLst>
              <a:ext uri="{FF2B5EF4-FFF2-40B4-BE49-F238E27FC236}">
                <a16:creationId xmlns:a16="http://schemas.microsoft.com/office/drawing/2014/main" id="{DFEE283B-1300-88CA-DBD4-1FC6DB62F0BD}"/>
              </a:ext>
            </a:extLst>
          </p:cNvPr>
          <p:cNvSpPr>
            <a:spLocks/>
          </p:cNvSpPr>
          <p:nvPr>
            <p:custDataLst>
              <p:tags r:id="rId1"/>
            </p:custDataLst>
          </p:nvPr>
        </p:nvSpPr>
        <p:spPr>
          <a:xfrm>
            <a:off x="6061945" y="5790749"/>
            <a:ext cx="1274725" cy="366143"/>
          </a:xfrm>
          <a:prstGeom prst="roundRect">
            <a:avLst/>
          </a:prstGeom>
          <a:noFill/>
          <a:ln w="12700">
            <a:solidFill>
              <a:schemeClr val="accent1"/>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rgbClr val="32B9AF"/>
                </a:solidFill>
                <a:latin typeface="Arial" panose="020B0604020202020204" pitchFamily="34" charset="0"/>
                <a:cs typeface="Arial" panose="020B0604020202020204" pitchFamily="34" charset="0"/>
              </a:rPr>
              <a:t>BSS</a:t>
            </a:r>
            <a:endParaRPr kumimoji="0" lang="en-US" sz="1000" b="0"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endParaRPr>
          </a:p>
        </p:txBody>
      </p:sp>
      <p:sp>
        <p:nvSpPr>
          <p:cNvPr id="59" name="Rectangle 10">
            <a:extLst>
              <a:ext uri="{FF2B5EF4-FFF2-40B4-BE49-F238E27FC236}">
                <a16:creationId xmlns:a16="http://schemas.microsoft.com/office/drawing/2014/main" id="{47979DE1-9060-FAED-C3A7-6298A4D50D75}"/>
              </a:ext>
            </a:extLst>
          </p:cNvPr>
          <p:cNvSpPr>
            <a:spLocks/>
          </p:cNvSpPr>
          <p:nvPr>
            <p:custDataLst>
              <p:tags r:id="rId2"/>
            </p:custDataLst>
          </p:nvPr>
        </p:nvSpPr>
        <p:spPr>
          <a:xfrm>
            <a:off x="475492" y="5780688"/>
            <a:ext cx="1886708" cy="367878"/>
          </a:xfrm>
          <a:prstGeom prst="roundRect">
            <a:avLst/>
          </a:prstGeom>
          <a:noFill/>
          <a:ln w="12700">
            <a:solidFill>
              <a:schemeClr val="accent1"/>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Mobile Network </a:t>
            </a:r>
            <a:r>
              <a:rPr lang="en-US" sz="1000" b="1">
                <a:solidFill>
                  <a:srgbClr val="32B9AF"/>
                </a:solidFill>
                <a:latin typeface="Arial" panose="020B0604020202020204" pitchFamily="34" charset="0"/>
                <a:cs typeface="Arial" panose="020B0604020202020204" pitchFamily="34" charset="0"/>
              </a:rPr>
              <a:t>C</a:t>
            </a:r>
            <a:r>
              <a:rPr kumimoji="0" lang="en-US" sz="1000" b="1" i="0" u="none" strike="noStrike" kern="1200" cap="none" spc="0" normalizeH="0" baseline="0" noProof="0" err="1">
                <a:ln>
                  <a:noFill/>
                </a:ln>
                <a:solidFill>
                  <a:srgbClr val="32B9AF"/>
                </a:solidFill>
                <a:effectLst/>
                <a:uLnTx/>
                <a:uFillTx/>
                <a:latin typeface="Arial" panose="020B0604020202020204" pitchFamily="34" charset="0"/>
                <a:cs typeface="Arial" panose="020B0604020202020204" pitchFamily="34" charset="0"/>
              </a:rPr>
              <a:t>apabilities</a:t>
            </a:r>
            <a:endParaRPr kumimoji="0" lang="en-US" sz="1000" b="0"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endParaRPr>
          </a:p>
        </p:txBody>
      </p:sp>
      <p:sp>
        <p:nvSpPr>
          <p:cNvPr id="60" name="Rectangle 7">
            <a:extLst>
              <a:ext uri="{FF2B5EF4-FFF2-40B4-BE49-F238E27FC236}">
                <a16:creationId xmlns:a16="http://schemas.microsoft.com/office/drawing/2014/main" id="{8AAF6639-79F6-1B37-5D5F-467C79BFCE22}"/>
              </a:ext>
            </a:extLst>
          </p:cNvPr>
          <p:cNvSpPr/>
          <p:nvPr/>
        </p:nvSpPr>
        <p:spPr>
          <a:xfrm>
            <a:off x="2758610" y="4892254"/>
            <a:ext cx="3651314" cy="486953"/>
          </a:xfrm>
          <a:prstGeom prst="roundRect">
            <a:avLst/>
          </a:prstGeom>
          <a:solidFill>
            <a:schemeClr val="bg1"/>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endParaRPr>
          </a:p>
        </p:txBody>
      </p:sp>
      <p:sp>
        <p:nvSpPr>
          <p:cNvPr id="61" name="Rectangle 10">
            <a:extLst>
              <a:ext uri="{FF2B5EF4-FFF2-40B4-BE49-F238E27FC236}">
                <a16:creationId xmlns:a16="http://schemas.microsoft.com/office/drawing/2014/main" id="{7745FAD7-45FB-B25E-6FFB-5FA4FAB2B0B2}"/>
              </a:ext>
            </a:extLst>
          </p:cNvPr>
          <p:cNvSpPr>
            <a:spLocks/>
          </p:cNvSpPr>
          <p:nvPr>
            <p:custDataLst>
              <p:tags r:id="rId3"/>
            </p:custDataLst>
          </p:nvPr>
        </p:nvSpPr>
        <p:spPr>
          <a:xfrm>
            <a:off x="2930756" y="4951253"/>
            <a:ext cx="1212581" cy="350591"/>
          </a:xfrm>
          <a:prstGeom prst="roundRect">
            <a:avLst/>
          </a:prstGeom>
          <a:noFill/>
          <a:ln w="12700">
            <a:solidFill>
              <a:schemeClr val="accent1"/>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NW APIs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 </a:t>
            </a:r>
            <a:r>
              <a:rPr kumimoji="0" lang="en-US" sz="1000" b="0"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a:t>
            </a:r>
            <a:r>
              <a:rPr kumimoji="0" lang="en-US" sz="10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e</a:t>
            </a:r>
            <a:r>
              <a:rPr kumimoji="0" lang="en-US" sz="1000" b="0"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.g., </a:t>
            </a:r>
            <a:r>
              <a:rPr kumimoji="0" lang="en-US" sz="1000" b="0" i="0" u="none" strike="noStrike" kern="1200" cap="none" spc="0" normalizeH="0" baseline="0" noProof="0" err="1">
                <a:ln>
                  <a:noFill/>
                </a:ln>
                <a:solidFill>
                  <a:srgbClr val="32B9AF"/>
                </a:solidFill>
                <a:effectLst/>
                <a:uLnTx/>
                <a:uFillTx/>
                <a:latin typeface="Arial" panose="020B0604020202020204" pitchFamily="34" charset="0"/>
                <a:cs typeface="Arial" panose="020B0604020202020204" pitchFamily="34" charset="0"/>
              </a:rPr>
              <a:t>QoD</a:t>
            </a:r>
            <a:r>
              <a:rPr kumimoji="0" lang="en-US" sz="1000" b="0"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a:t>
            </a:r>
          </a:p>
        </p:txBody>
      </p:sp>
      <p:sp>
        <p:nvSpPr>
          <p:cNvPr id="62" name="Rectangle 6">
            <a:extLst>
              <a:ext uri="{FF2B5EF4-FFF2-40B4-BE49-F238E27FC236}">
                <a16:creationId xmlns:a16="http://schemas.microsoft.com/office/drawing/2014/main" id="{09F05E5C-475F-AFF1-B469-F1DAB7CEB1D1}"/>
              </a:ext>
            </a:extLst>
          </p:cNvPr>
          <p:cNvSpPr/>
          <p:nvPr/>
        </p:nvSpPr>
        <p:spPr>
          <a:xfrm>
            <a:off x="2758609" y="4374077"/>
            <a:ext cx="4644645" cy="440051"/>
          </a:xfrm>
          <a:prstGeom prst="roundRect">
            <a:avLst/>
          </a:prstGeom>
          <a:solidFill>
            <a:srgbClr val="FFFFFF"/>
          </a:solid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Internal API-Gateways</a:t>
            </a:r>
            <a:endParaRPr kumimoji="0" lang="en-US" sz="1400" b="0"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endParaRPr>
          </a:p>
        </p:txBody>
      </p:sp>
      <p:sp>
        <p:nvSpPr>
          <p:cNvPr id="63" name="Rectangle 14">
            <a:extLst>
              <a:ext uri="{FF2B5EF4-FFF2-40B4-BE49-F238E27FC236}">
                <a16:creationId xmlns:a16="http://schemas.microsoft.com/office/drawing/2014/main" id="{CB6CB167-F08E-EBBC-4E58-499DEACEE921}"/>
              </a:ext>
            </a:extLst>
          </p:cNvPr>
          <p:cNvSpPr>
            <a:spLocks/>
          </p:cNvSpPr>
          <p:nvPr>
            <p:custDataLst>
              <p:tags r:id="rId4"/>
            </p:custDataLst>
          </p:nvPr>
        </p:nvSpPr>
        <p:spPr>
          <a:xfrm>
            <a:off x="5271276" y="4957973"/>
            <a:ext cx="1098191" cy="350591"/>
          </a:xfrm>
          <a:prstGeom prst="roundRect">
            <a:avLst/>
          </a:prstGeom>
          <a:noFill/>
          <a:ln w="12700">
            <a:solidFill>
              <a:schemeClr val="accent1"/>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Identity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APIs</a:t>
            </a:r>
          </a:p>
        </p:txBody>
      </p:sp>
      <p:sp>
        <p:nvSpPr>
          <p:cNvPr id="128" name="Rectangle 14">
            <a:extLst>
              <a:ext uri="{FF2B5EF4-FFF2-40B4-BE49-F238E27FC236}">
                <a16:creationId xmlns:a16="http://schemas.microsoft.com/office/drawing/2014/main" id="{5DB18B9D-1E49-F101-E32F-F236C3577795}"/>
              </a:ext>
            </a:extLst>
          </p:cNvPr>
          <p:cNvSpPr>
            <a:spLocks/>
          </p:cNvSpPr>
          <p:nvPr>
            <p:custDataLst>
              <p:tags r:id="rId5"/>
            </p:custDataLst>
          </p:nvPr>
        </p:nvSpPr>
        <p:spPr>
          <a:xfrm>
            <a:off x="6500463" y="4892254"/>
            <a:ext cx="902793" cy="502436"/>
          </a:xfrm>
          <a:prstGeom prst="roundRect">
            <a:avLst/>
          </a:prstGeom>
          <a:noFill/>
          <a:ln w="12700">
            <a:solidFill>
              <a:schemeClr val="accent1"/>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Other 3</a:t>
            </a:r>
            <a:r>
              <a:rPr kumimoji="0" lang="en-US" sz="1000" b="1" i="0" u="none" strike="noStrike" kern="1200" cap="none" spc="0" normalizeH="0" baseline="30000" noProof="0">
                <a:ln>
                  <a:noFill/>
                </a:ln>
                <a:solidFill>
                  <a:srgbClr val="32B9AF"/>
                </a:solidFill>
                <a:effectLst/>
                <a:uLnTx/>
                <a:uFillTx/>
                <a:latin typeface="Arial" panose="020B0604020202020204" pitchFamily="34" charset="0"/>
                <a:cs typeface="Arial" panose="020B0604020202020204" pitchFamily="34" charset="0"/>
              </a:rPr>
              <a:t>rd</a:t>
            </a:r>
            <a:r>
              <a:rPr kumimoji="0" lang="en-US" sz="10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party APIs</a:t>
            </a:r>
          </a:p>
        </p:txBody>
      </p:sp>
      <p:sp>
        <p:nvSpPr>
          <p:cNvPr id="129" name="Rectangle 11">
            <a:extLst>
              <a:ext uri="{FF2B5EF4-FFF2-40B4-BE49-F238E27FC236}">
                <a16:creationId xmlns:a16="http://schemas.microsoft.com/office/drawing/2014/main" id="{9D96AA9C-ED06-A314-2439-199E55A8437A}"/>
              </a:ext>
            </a:extLst>
          </p:cNvPr>
          <p:cNvSpPr>
            <a:spLocks/>
          </p:cNvSpPr>
          <p:nvPr>
            <p:custDataLst>
              <p:tags r:id="rId6"/>
            </p:custDataLst>
          </p:nvPr>
        </p:nvSpPr>
        <p:spPr>
          <a:xfrm>
            <a:off x="459097" y="4972333"/>
            <a:ext cx="969466" cy="400879"/>
          </a:xfrm>
          <a:prstGeom prst="roundRect">
            <a:avLst/>
          </a:prstGeom>
          <a:solidFill>
            <a:srgbClr val="FFFFFF"/>
          </a:solid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Cloud SIP</a:t>
            </a:r>
            <a:endParaRPr kumimoji="0" lang="en-US" sz="1000" b="1" i="1"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endParaRPr>
          </a:p>
        </p:txBody>
      </p:sp>
      <p:cxnSp>
        <p:nvCxnSpPr>
          <p:cNvPr id="130" name="Connector: Elbow 22">
            <a:extLst>
              <a:ext uri="{FF2B5EF4-FFF2-40B4-BE49-F238E27FC236}">
                <a16:creationId xmlns:a16="http://schemas.microsoft.com/office/drawing/2014/main" id="{A2617A8F-4953-FEE9-0ED1-5CD1BF2EDA6C}"/>
              </a:ext>
            </a:extLst>
          </p:cNvPr>
          <p:cNvCxnSpPr>
            <a:cxnSpLocks/>
          </p:cNvCxnSpPr>
          <p:nvPr/>
        </p:nvCxnSpPr>
        <p:spPr>
          <a:xfrm flipH="1" flipV="1">
            <a:off x="6281595" y="3976980"/>
            <a:ext cx="0" cy="397097"/>
          </a:xfrm>
          <a:prstGeom prst="straightConnector1">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1" name="Rectangle 6">
            <a:extLst>
              <a:ext uri="{FF2B5EF4-FFF2-40B4-BE49-F238E27FC236}">
                <a16:creationId xmlns:a16="http://schemas.microsoft.com/office/drawing/2014/main" id="{8A2C9120-3BD0-610F-EDD9-C8E41DDFB788}"/>
              </a:ext>
            </a:extLst>
          </p:cNvPr>
          <p:cNvSpPr/>
          <p:nvPr/>
        </p:nvSpPr>
        <p:spPr>
          <a:xfrm>
            <a:off x="430668" y="2994921"/>
            <a:ext cx="6972588" cy="982060"/>
          </a:xfrm>
          <a:prstGeom prst="roundRect">
            <a:avLst/>
          </a:prstGeom>
          <a:solidFill>
            <a:srgbClr val="FFFFFF"/>
          </a:solidFill>
          <a:ln w="19050">
            <a:solidFill>
              <a:srgbClr val="FF0000"/>
            </a:solidFill>
          </a:ln>
          <a:effectLst>
            <a:glow rad="101600">
              <a:schemeClr val="tx2">
                <a:lumMod val="20000"/>
                <a:lumOff val="8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rgbClr val="FF0000"/>
                </a:solidFill>
                <a:latin typeface="Arial" panose="020B0604020202020204" pitchFamily="34" charset="0"/>
                <a:cs typeface="Arial" panose="020B0604020202020204" pitchFamily="34" charset="0"/>
              </a:rPr>
              <a:t>Operator</a:t>
            </a:r>
            <a:r>
              <a:rPr kumimoji="0" lang="en-US" sz="1400" b="1" i="0"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rPr>
              <a:t> API Exposure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a:solidFill>
                <a:srgbClr val="FF0000"/>
              </a:solidFill>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
        <p:nvSpPr>
          <p:cNvPr id="132" name="Rectangle 10">
            <a:extLst>
              <a:ext uri="{FF2B5EF4-FFF2-40B4-BE49-F238E27FC236}">
                <a16:creationId xmlns:a16="http://schemas.microsoft.com/office/drawing/2014/main" id="{FC54B168-54AE-B764-ABBB-FE48828AA8CA}"/>
              </a:ext>
            </a:extLst>
          </p:cNvPr>
          <p:cNvSpPr>
            <a:spLocks/>
          </p:cNvSpPr>
          <p:nvPr>
            <p:custDataLst>
              <p:tags r:id="rId7"/>
            </p:custDataLst>
          </p:nvPr>
        </p:nvSpPr>
        <p:spPr>
          <a:xfrm>
            <a:off x="4250310" y="4953879"/>
            <a:ext cx="878301" cy="357132"/>
          </a:xfrm>
          <a:prstGeom prst="roundRect">
            <a:avLst/>
          </a:prstGeom>
          <a:noFill/>
          <a:ln w="12700">
            <a:solidFill>
              <a:schemeClr val="accent1"/>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IT (Billing)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APIs</a:t>
            </a:r>
            <a:endParaRPr kumimoji="0" lang="en-US" sz="1000" b="0"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endParaRPr>
          </a:p>
        </p:txBody>
      </p:sp>
      <p:sp>
        <p:nvSpPr>
          <p:cNvPr id="133" name="Rectangle 11">
            <a:extLst>
              <a:ext uri="{FF2B5EF4-FFF2-40B4-BE49-F238E27FC236}">
                <a16:creationId xmlns:a16="http://schemas.microsoft.com/office/drawing/2014/main" id="{DA6A93A2-46A0-2478-AD4B-4431B29041E7}"/>
              </a:ext>
            </a:extLst>
          </p:cNvPr>
          <p:cNvSpPr>
            <a:spLocks/>
          </p:cNvSpPr>
          <p:nvPr>
            <p:custDataLst>
              <p:tags r:id="rId8"/>
            </p:custDataLst>
          </p:nvPr>
        </p:nvSpPr>
        <p:spPr>
          <a:xfrm>
            <a:off x="1535536" y="4972333"/>
            <a:ext cx="928281" cy="400879"/>
          </a:xfrm>
          <a:prstGeom prst="roundRect">
            <a:avLst/>
          </a:prstGeom>
          <a:solidFill>
            <a:srgbClr val="FFFFFF"/>
          </a:solid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Numbering</a:t>
            </a:r>
          </a:p>
        </p:txBody>
      </p:sp>
      <p:cxnSp>
        <p:nvCxnSpPr>
          <p:cNvPr id="134" name="Connector: Elbow 22">
            <a:extLst>
              <a:ext uri="{FF2B5EF4-FFF2-40B4-BE49-F238E27FC236}">
                <a16:creationId xmlns:a16="http://schemas.microsoft.com/office/drawing/2014/main" id="{7F92F94F-D441-C54C-3610-4636D30BA120}"/>
              </a:ext>
            </a:extLst>
          </p:cNvPr>
          <p:cNvCxnSpPr>
            <a:cxnSpLocks/>
          </p:cNvCxnSpPr>
          <p:nvPr/>
        </p:nvCxnSpPr>
        <p:spPr>
          <a:xfrm flipV="1">
            <a:off x="6281595" y="1774887"/>
            <a:ext cx="0" cy="1199120"/>
          </a:xfrm>
          <a:prstGeom prst="straightConnector1">
            <a:avLst/>
          </a:prstGeom>
          <a:ln w="19050">
            <a:solidFill>
              <a:srgbClr val="FF0000"/>
            </a:solidFill>
          </a:ln>
          <a:effectLst/>
        </p:spPr>
        <p:style>
          <a:lnRef idx="1">
            <a:schemeClr val="accent1"/>
          </a:lnRef>
          <a:fillRef idx="0">
            <a:schemeClr val="accent1"/>
          </a:fillRef>
          <a:effectRef idx="0">
            <a:schemeClr val="accent1"/>
          </a:effectRef>
          <a:fontRef idx="minor">
            <a:schemeClr val="tx1"/>
          </a:fontRef>
        </p:style>
      </p:cxnSp>
      <p:sp>
        <p:nvSpPr>
          <p:cNvPr id="135" name="Rectangle 10">
            <a:extLst>
              <a:ext uri="{FF2B5EF4-FFF2-40B4-BE49-F238E27FC236}">
                <a16:creationId xmlns:a16="http://schemas.microsoft.com/office/drawing/2014/main" id="{5A2CDB0D-4728-0F06-E24D-DAEF133BC353}"/>
              </a:ext>
            </a:extLst>
          </p:cNvPr>
          <p:cNvSpPr>
            <a:spLocks/>
          </p:cNvSpPr>
          <p:nvPr>
            <p:custDataLst>
              <p:tags r:id="rId9"/>
            </p:custDataLst>
          </p:nvPr>
        </p:nvSpPr>
        <p:spPr>
          <a:xfrm>
            <a:off x="2524623" y="5779132"/>
            <a:ext cx="1886708" cy="367878"/>
          </a:xfrm>
          <a:prstGeom prst="roundRect">
            <a:avLst/>
          </a:prstGeom>
          <a:noFill/>
          <a:ln w="12700">
            <a:solidFill>
              <a:schemeClr val="accent1"/>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rgbClr val="32B9AF"/>
                </a:solidFill>
                <a:latin typeface="Arial" panose="020B0604020202020204" pitchFamily="34" charset="0"/>
                <a:cs typeface="Arial" panose="020B0604020202020204" pitchFamily="34" charset="0"/>
              </a:rPr>
              <a:t>Fixed Line </a:t>
            </a:r>
            <a:r>
              <a:rPr kumimoji="0" lang="en-US" sz="1000" b="1"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rPr>
              <a:t> Network </a:t>
            </a:r>
            <a:r>
              <a:rPr lang="en-US" sz="1000" b="1">
                <a:solidFill>
                  <a:srgbClr val="32B9AF"/>
                </a:solidFill>
                <a:latin typeface="Arial" panose="020B0604020202020204" pitchFamily="34" charset="0"/>
                <a:cs typeface="Arial" panose="020B0604020202020204" pitchFamily="34" charset="0"/>
              </a:rPr>
              <a:t>C</a:t>
            </a:r>
            <a:r>
              <a:rPr kumimoji="0" lang="en-US" sz="1000" b="1" i="0" u="none" strike="noStrike" kern="1200" cap="none" spc="0" normalizeH="0" baseline="0" noProof="0" err="1">
                <a:ln>
                  <a:noFill/>
                </a:ln>
                <a:solidFill>
                  <a:srgbClr val="32B9AF"/>
                </a:solidFill>
                <a:effectLst/>
                <a:uLnTx/>
                <a:uFillTx/>
                <a:latin typeface="Arial" panose="020B0604020202020204" pitchFamily="34" charset="0"/>
                <a:cs typeface="Arial" panose="020B0604020202020204" pitchFamily="34" charset="0"/>
              </a:rPr>
              <a:t>apabilities</a:t>
            </a:r>
            <a:endParaRPr kumimoji="0" lang="en-US" sz="1000" b="0"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endParaRPr>
          </a:p>
        </p:txBody>
      </p:sp>
      <p:sp>
        <p:nvSpPr>
          <p:cNvPr id="136" name="Rectangle 10">
            <a:extLst>
              <a:ext uri="{FF2B5EF4-FFF2-40B4-BE49-F238E27FC236}">
                <a16:creationId xmlns:a16="http://schemas.microsoft.com/office/drawing/2014/main" id="{96ED75B9-44B0-816C-7B12-04B4B90B11E7}"/>
              </a:ext>
            </a:extLst>
          </p:cNvPr>
          <p:cNvSpPr>
            <a:spLocks/>
          </p:cNvSpPr>
          <p:nvPr>
            <p:custDataLst>
              <p:tags r:id="rId10"/>
            </p:custDataLst>
          </p:nvPr>
        </p:nvSpPr>
        <p:spPr>
          <a:xfrm>
            <a:off x="4573754" y="5780867"/>
            <a:ext cx="1325769" cy="366143"/>
          </a:xfrm>
          <a:prstGeom prst="roundRect">
            <a:avLst/>
          </a:prstGeom>
          <a:noFill/>
          <a:ln w="12700">
            <a:solidFill>
              <a:schemeClr val="accent1"/>
            </a:solidFill>
          </a:ln>
          <a:extLst>
            <a:ext uri="{909E8E84-426E-40DD-AFC4-6F175D3DCCD1}">
              <a14:hiddenFill xmlns:a14="http://schemas.microsoft.com/office/drawing/2010/main">
                <a:solidFill>
                  <a:srgbClr val="E200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rgbClr val="32B9AF"/>
                </a:solidFill>
                <a:latin typeface="Arial" panose="020B0604020202020204" pitchFamily="34" charset="0"/>
                <a:cs typeface="Arial" panose="020B0604020202020204" pitchFamily="34" charset="0"/>
              </a:rPr>
              <a:t>Telco IT Capabilities</a:t>
            </a:r>
            <a:endParaRPr kumimoji="0" lang="en-US" sz="1000" b="0" i="0" u="none" strike="noStrike" kern="1200" cap="none" spc="0" normalizeH="0" baseline="0" noProof="0">
              <a:ln>
                <a:noFill/>
              </a:ln>
              <a:solidFill>
                <a:srgbClr val="32B9AF"/>
              </a:solidFill>
              <a:effectLst/>
              <a:uLnTx/>
              <a:uFillTx/>
              <a:latin typeface="Arial" panose="020B0604020202020204" pitchFamily="34" charset="0"/>
              <a:cs typeface="Arial" panose="020B0604020202020204" pitchFamily="34" charset="0"/>
            </a:endParaRPr>
          </a:p>
        </p:txBody>
      </p:sp>
      <p:cxnSp>
        <p:nvCxnSpPr>
          <p:cNvPr id="137" name="Connector: Elbow 22">
            <a:extLst>
              <a:ext uri="{FF2B5EF4-FFF2-40B4-BE49-F238E27FC236}">
                <a16:creationId xmlns:a16="http://schemas.microsoft.com/office/drawing/2014/main" id="{AA5E553C-FE65-C1D7-6E55-4C86450E814A}"/>
              </a:ext>
            </a:extLst>
          </p:cNvPr>
          <p:cNvCxnSpPr>
            <a:cxnSpLocks/>
          </p:cNvCxnSpPr>
          <p:nvPr/>
        </p:nvCxnSpPr>
        <p:spPr>
          <a:xfrm flipV="1">
            <a:off x="5128611" y="1816135"/>
            <a:ext cx="0" cy="331727"/>
          </a:xfrm>
          <a:prstGeom prst="straightConnector1">
            <a:avLst/>
          </a:prstGeom>
          <a:ln w="19050">
            <a:solidFill>
              <a:schemeClr val="bg2"/>
            </a:solidFill>
          </a:ln>
          <a:effectLst/>
        </p:spPr>
        <p:style>
          <a:lnRef idx="1">
            <a:schemeClr val="accent1"/>
          </a:lnRef>
          <a:fillRef idx="0">
            <a:schemeClr val="accent1"/>
          </a:fillRef>
          <a:effectRef idx="0">
            <a:schemeClr val="accent1"/>
          </a:effectRef>
          <a:fontRef idx="minor">
            <a:schemeClr val="tx1"/>
          </a:fontRef>
        </p:style>
      </p:cxnSp>
      <p:cxnSp>
        <p:nvCxnSpPr>
          <p:cNvPr id="138" name="Connector: Elbow 22">
            <a:extLst>
              <a:ext uri="{FF2B5EF4-FFF2-40B4-BE49-F238E27FC236}">
                <a16:creationId xmlns:a16="http://schemas.microsoft.com/office/drawing/2014/main" id="{8F7F6A53-7D7E-FAC2-A969-1ED890314ECA}"/>
              </a:ext>
            </a:extLst>
          </p:cNvPr>
          <p:cNvCxnSpPr>
            <a:cxnSpLocks/>
          </p:cNvCxnSpPr>
          <p:nvPr/>
        </p:nvCxnSpPr>
        <p:spPr>
          <a:xfrm flipV="1">
            <a:off x="1479879" y="1761271"/>
            <a:ext cx="0" cy="1234787"/>
          </a:xfrm>
          <a:prstGeom prst="straightConnector1">
            <a:avLst/>
          </a:prstGeom>
          <a:ln w="19050">
            <a:solidFill>
              <a:srgbClr val="FF0000"/>
            </a:solidFill>
          </a:ln>
          <a:effectLst/>
        </p:spPr>
        <p:style>
          <a:lnRef idx="1">
            <a:schemeClr val="accent1"/>
          </a:lnRef>
          <a:fillRef idx="0">
            <a:schemeClr val="accent1"/>
          </a:fillRef>
          <a:effectRef idx="0">
            <a:schemeClr val="accent1"/>
          </a:effectRef>
          <a:fontRef idx="minor">
            <a:schemeClr val="tx1"/>
          </a:fontRef>
        </p:style>
      </p:cxnSp>
      <p:sp>
        <p:nvSpPr>
          <p:cNvPr id="139" name="Rectangle 11">
            <a:extLst>
              <a:ext uri="{FF2B5EF4-FFF2-40B4-BE49-F238E27FC236}">
                <a16:creationId xmlns:a16="http://schemas.microsoft.com/office/drawing/2014/main" id="{B3633EE1-8FD8-7979-88EE-A9139A73BE47}"/>
              </a:ext>
            </a:extLst>
          </p:cNvPr>
          <p:cNvSpPr>
            <a:spLocks/>
          </p:cNvSpPr>
          <p:nvPr>
            <p:custDataLst>
              <p:tags r:id="rId11"/>
            </p:custDataLst>
          </p:nvPr>
        </p:nvSpPr>
        <p:spPr>
          <a:xfrm>
            <a:off x="566070" y="3041151"/>
            <a:ext cx="969466" cy="400879"/>
          </a:xfrm>
          <a:prstGeom prst="roundRect">
            <a:avLst/>
          </a:prstGeom>
          <a:solidFill>
            <a:srgbClr val="FFFFFF"/>
          </a:solidFill>
          <a:ln w="12700"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rPr>
              <a:t>API Gateway</a:t>
            </a:r>
            <a:endParaRPr kumimoji="0" lang="en-US" sz="1000" b="1" i="1"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
        <p:nvSpPr>
          <p:cNvPr id="140" name="Rectangle 11">
            <a:extLst>
              <a:ext uri="{FF2B5EF4-FFF2-40B4-BE49-F238E27FC236}">
                <a16:creationId xmlns:a16="http://schemas.microsoft.com/office/drawing/2014/main" id="{F7141147-B7FF-4E22-5F13-7D05C9E46E13}"/>
              </a:ext>
            </a:extLst>
          </p:cNvPr>
          <p:cNvSpPr>
            <a:spLocks/>
          </p:cNvSpPr>
          <p:nvPr>
            <p:custDataLst>
              <p:tags r:id="rId12"/>
            </p:custDataLst>
          </p:nvPr>
        </p:nvSpPr>
        <p:spPr>
          <a:xfrm>
            <a:off x="565691" y="3523631"/>
            <a:ext cx="969466" cy="400879"/>
          </a:xfrm>
          <a:prstGeom prst="roundRect">
            <a:avLst/>
          </a:prstGeom>
          <a:solidFill>
            <a:srgbClr val="FFFFFF"/>
          </a:solidFill>
          <a:ln w="12700"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rPr>
              <a:t>Transformation</a:t>
            </a:r>
            <a:endParaRPr kumimoji="0" lang="en-US" sz="1000" b="1" i="1"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
        <p:nvSpPr>
          <p:cNvPr id="141" name="Rectangle 11">
            <a:extLst>
              <a:ext uri="{FF2B5EF4-FFF2-40B4-BE49-F238E27FC236}">
                <a16:creationId xmlns:a16="http://schemas.microsoft.com/office/drawing/2014/main" id="{BEA9BC38-6742-DF0A-A004-A23B3685C581}"/>
              </a:ext>
            </a:extLst>
          </p:cNvPr>
          <p:cNvSpPr>
            <a:spLocks/>
          </p:cNvSpPr>
          <p:nvPr>
            <p:custDataLst>
              <p:tags r:id="rId13"/>
            </p:custDataLst>
          </p:nvPr>
        </p:nvSpPr>
        <p:spPr>
          <a:xfrm>
            <a:off x="4039808" y="3523631"/>
            <a:ext cx="969466" cy="400879"/>
          </a:xfrm>
          <a:prstGeom prst="roundRect">
            <a:avLst/>
          </a:prstGeom>
          <a:solidFill>
            <a:srgbClr val="FFFFFF"/>
          </a:solidFill>
          <a:ln w="12700"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rgbClr val="FF0000"/>
                </a:solidFill>
                <a:latin typeface="Arial" panose="020B0604020202020204" pitchFamily="34" charset="0"/>
                <a:cs typeface="Arial" panose="020B0604020202020204" pitchFamily="34" charset="0"/>
              </a:rPr>
              <a:t>Monetization</a:t>
            </a:r>
            <a:endParaRPr kumimoji="0" lang="en-US" sz="1000" b="1" i="1"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
        <p:nvSpPr>
          <p:cNvPr id="142" name="Rectangle 11">
            <a:extLst>
              <a:ext uri="{FF2B5EF4-FFF2-40B4-BE49-F238E27FC236}">
                <a16:creationId xmlns:a16="http://schemas.microsoft.com/office/drawing/2014/main" id="{6B9B8781-70F0-C0B4-8CD0-82066F67FAFB}"/>
              </a:ext>
            </a:extLst>
          </p:cNvPr>
          <p:cNvSpPr>
            <a:spLocks/>
          </p:cNvSpPr>
          <p:nvPr>
            <p:custDataLst>
              <p:tags r:id="rId14"/>
            </p:custDataLst>
          </p:nvPr>
        </p:nvSpPr>
        <p:spPr>
          <a:xfrm>
            <a:off x="5083950" y="3523631"/>
            <a:ext cx="969466" cy="400879"/>
          </a:xfrm>
          <a:prstGeom prst="roundRect">
            <a:avLst/>
          </a:prstGeom>
          <a:solidFill>
            <a:srgbClr val="FFFFFF"/>
          </a:solidFill>
          <a:ln w="12700"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rgbClr val="FF0000"/>
                </a:solidFill>
                <a:latin typeface="Arial" panose="020B0604020202020204" pitchFamily="34" charset="0"/>
                <a:cs typeface="Arial" panose="020B0604020202020204" pitchFamily="34" charset="0"/>
              </a:rPr>
              <a:t>Analytics</a:t>
            </a:r>
            <a:endParaRPr kumimoji="0" lang="en-US" sz="1000" b="1" i="1"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
        <p:nvSpPr>
          <p:cNvPr id="143" name="Rectangle 11">
            <a:extLst>
              <a:ext uri="{FF2B5EF4-FFF2-40B4-BE49-F238E27FC236}">
                <a16:creationId xmlns:a16="http://schemas.microsoft.com/office/drawing/2014/main" id="{B73F914A-4484-89DA-3683-1AEEB6B8786D}"/>
              </a:ext>
            </a:extLst>
          </p:cNvPr>
          <p:cNvSpPr>
            <a:spLocks/>
          </p:cNvSpPr>
          <p:nvPr>
            <p:custDataLst>
              <p:tags r:id="rId15"/>
            </p:custDataLst>
          </p:nvPr>
        </p:nvSpPr>
        <p:spPr>
          <a:xfrm>
            <a:off x="1761537" y="3523631"/>
            <a:ext cx="969466" cy="400879"/>
          </a:xfrm>
          <a:prstGeom prst="roundRect">
            <a:avLst/>
          </a:prstGeom>
          <a:solidFill>
            <a:srgbClr val="FFFFFF"/>
          </a:solidFill>
          <a:ln w="12700"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rgbClr val="FF0000"/>
                </a:solidFill>
                <a:latin typeface="Arial" panose="020B0604020202020204" pitchFamily="34" charset="0"/>
                <a:cs typeface="Arial" panose="020B0604020202020204" pitchFamily="34" charset="0"/>
              </a:rPr>
              <a:t>Consent</a:t>
            </a:r>
            <a:endParaRPr kumimoji="0" lang="en-US" sz="1000" b="1" i="1"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
        <p:nvSpPr>
          <p:cNvPr id="144" name="Rectangle 11">
            <a:extLst>
              <a:ext uri="{FF2B5EF4-FFF2-40B4-BE49-F238E27FC236}">
                <a16:creationId xmlns:a16="http://schemas.microsoft.com/office/drawing/2014/main" id="{8BB6ACA8-857F-617D-EB1B-FA004F7EB6BD}"/>
              </a:ext>
            </a:extLst>
          </p:cNvPr>
          <p:cNvSpPr>
            <a:spLocks/>
          </p:cNvSpPr>
          <p:nvPr>
            <p:custDataLst>
              <p:tags r:id="rId16"/>
            </p:custDataLst>
          </p:nvPr>
        </p:nvSpPr>
        <p:spPr>
          <a:xfrm>
            <a:off x="2798529" y="3523631"/>
            <a:ext cx="969466" cy="400879"/>
          </a:xfrm>
          <a:prstGeom prst="roundRect">
            <a:avLst/>
          </a:prstGeom>
          <a:solidFill>
            <a:srgbClr val="FFFFFF"/>
          </a:solidFill>
          <a:ln w="12700"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rgbClr val="FF0000"/>
                </a:solidFill>
                <a:latin typeface="Arial" panose="020B0604020202020204" pitchFamily="34" charset="0"/>
                <a:cs typeface="Arial" panose="020B0604020202020204" pitchFamily="34" charset="0"/>
              </a:rPr>
              <a:t>Identity</a:t>
            </a:r>
            <a:endParaRPr kumimoji="0" lang="en-US" sz="1000" b="1" i="1"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
        <p:nvSpPr>
          <p:cNvPr id="145" name="Rectangle 11">
            <a:extLst>
              <a:ext uri="{FF2B5EF4-FFF2-40B4-BE49-F238E27FC236}">
                <a16:creationId xmlns:a16="http://schemas.microsoft.com/office/drawing/2014/main" id="{E0E945EC-35F4-321D-9F2A-E6E6794BD920}"/>
              </a:ext>
            </a:extLst>
          </p:cNvPr>
          <p:cNvSpPr>
            <a:spLocks/>
          </p:cNvSpPr>
          <p:nvPr>
            <p:custDataLst>
              <p:tags r:id="rId17"/>
            </p:custDataLst>
          </p:nvPr>
        </p:nvSpPr>
        <p:spPr>
          <a:xfrm>
            <a:off x="6298018" y="3041151"/>
            <a:ext cx="969466" cy="400879"/>
          </a:xfrm>
          <a:prstGeom prst="roundRect">
            <a:avLst/>
          </a:prstGeom>
          <a:solidFill>
            <a:srgbClr val="FFFFFF"/>
          </a:solidFill>
          <a:ln w="12700"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rgbClr val="FF0000"/>
                </a:solidFill>
                <a:latin typeface="Arial" panose="020B0604020202020204" pitchFamily="34" charset="0"/>
                <a:cs typeface="Arial" panose="020B0604020202020204" pitchFamily="34" charset="0"/>
              </a:rPr>
              <a:t>Catalogue</a:t>
            </a:r>
            <a:endParaRPr kumimoji="0" lang="en-US" sz="1000" b="1" i="1"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
        <p:nvSpPr>
          <p:cNvPr id="146" name="Rectangle 11">
            <a:extLst>
              <a:ext uri="{FF2B5EF4-FFF2-40B4-BE49-F238E27FC236}">
                <a16:creationId xmlns:a16="http://schemas.microsoft.com/office/drawing/2014/main" id="{4064909E-EFD6-0B2E-DB10-4AFB6086352E}"/>
              </a:ext>
            </a:extLst>
          </p:cNvPr>
          <p:cNvSpPr>
            <a:spLocks/>
          </p:cNvSpPr>
          <p:nvPr>
            <p:custDataLst>
              <p:tags r:id="rId18"/>
            </p:custDataLst>
          </p:nvPr>
        </p:nvSpPr>
        <p:spPr>
          <a:xfrm>
            <a:off x="6298018" y="3523631"/>
            <a:ext cx="969466" cy="400879"/>
          </a:xfrm>
          <a:prstGeom prst="roundRect">
            <a:avLst/>
          </a:prstGeom>
          <a:solidFill>
            <a:srgbClr val="FFFFFF"/>
          </a:solidFill>
          <a:ln w="12700"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rgbClr val="FF0000"/>
                </a:solidFill>
                <a:latin typeface="Arial" panose="020B0604020202020204" pitchFamily="34" charset="0"/>
                <a:cs typeface="Arial" panose="020B0604020202020204" pitchFamily="34" charset="0"/>
              </a:rPr>
              <a:t>Party </a:t>
            </a:r>
            <a:r>
              <a:rPr lang="en-US" sz="1000" b="1" err="1">
                <a:solidFill>
                  <a:srgbClr val="FF0000"/>
                </a:solidFill>
                <a:latin typeface="Arial" panose="020B0604020202020204" pitchFamily="34" charset="0"/>
                <a:cs typeface="Arial" panose="020B0604020202020204" pitchFamily="34" charset="0"/>
              </a:rPr>
              <a:t>Mgmt</a:t>
            </a:r>
            <a:endParaRPr kumimoji="0" lang="en-US" sz="1000" b="1" i="1"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
        <p:nvSpPr>
          <p:cNvPr id="147" name="Rectangle 11">
            <a:extLst>
              <a:ext uri="{FF2B5EF4-FFF2-40B4-BE49-F238E27FC236}">
                <a16:creationId xmlns:a16="http://schemas.microsoft.com/office/drawing/2014/main" id="{DAAB0956-6625-2CAD-1F6C-D8C85B7AC268}"/>
              </a:ext>
            </a:extLst>
          </p:cNvPr>
          <p:cNvSpPr>
            <a:spLocks/>
          </p:cNvSpPr>
          <p:nvPr>
            <p:custDataLst>
              <p:tags r:id="rId19"/>
            </p:custDataLst>
          </p:nvPr>
        </p:nvSpPr>
        <p:spPr>
          <a:xfrm>
            <a:off x="1612225" y="3041151"/>
            <a:ext cx="969466" cy="400879"/>
          </a:xfrm>
          <a:prstGeom prst="roundRect">
            <a:avLst/>
          </a:prstGeom>
          <a:solidFill>
            <a:srgbClr val="FFFFFF"/>
          </a:solidFill>
          <a:ln w="12700"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rPr>
              <a:t>API </a:t>
            </a:r>
            <a:r>
              <a:rPr kumimoji="0" lang="en-US" sz="1000" b="1" i="0" u="none" strike="noStrike" kern="1200" cap="none" spc="0" normalizeH="0" baseline="0" noProof="0" err="1">
                <a:ln>
                  <a:noFill/>
                </a:ln>
                <a:solidFill>
                  <a:srgbClr val="FF0000"/>
                </a:solidFill>
                <a:effectLst/>
                <a:uLnTx/>
                <a:uFillTx/>
                <a:latin typeface="Arial" panose="020B0604020202020204" pitchFamily="34" charset="0"/>
                <a:cs typeface="Arial" panose="020B0604020202020204" pitchFamily="34" charset="0"/>
              </a:rPr>
              <a:t>Mgmt</a:t>
            </a:r>
            <a:endParaRPr kumimoji="0" lang="en-US" sz="1000" b="1" i="1"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
        <p:nvSpPr>
          <p:cNvPr id="148" name="Rectangle 11">
            <a:extLst>
              <a:ext uri="{FF2B5EF4-FFF2-40B4-BE49-F238E27FC236}">
                <a16:creationId xmlns:a16="http://schemas.microsoft.com/office/drawing/2014/main" id="{5AC7554C-8479-642D-648A-7046B318A048}"/>
              </a:ext>
            </a:extLst>
          </p:cNvPr>
          <p:cNvSpPr>
            <a:spLocks/>
          </p:cNvSpPr>
          <p:nvPr>
            <p:custDataLst>
              <p:tags r:id="rId20"/>
            </p:custDataLst>
          </p:nvPr>
        </p:nvSpPr>
        <p:spPr>
          <a:xfrm>
            <a:off x="5241455" y="3041151"/>
            <a:ext cx="969466" cy="400879"/>
          </a:xfrm>
          <a:prstGeom prst="roundRect">
            <a:avLst/>
          </a:prstGeom>
          <a:solidFill>
            <a:srgbClr val="FFFFFF"/>
          </a:solidFill>
          <a:ln w="12700" cap="flat" cmpd="sng" algn="ctr">
            <a:solidFill>
              <a:srgbClr val="FF00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rPr>
              <a:t>Policy &amp; Bookkeeping</a:t>
            </a:r>
            <a:endParaRPr kumimoji="0" lang="en-US" sz="1000" b="1" i="1"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
        <p:nvSpPr>
          <p:cNvPr id="149" name="Rectangle 6">
            <a:extLst>
              <a:ext uri="{FF2B5EF4-FFF2-40B4-BE49-F238E27FC236}">
                <a16:creationId xmlns:a16="http://schemas.microsoft.com/office/drawing/2014/main" id="{7F194757-BB78-4335-37A6-6B19B86E523F}"/>
              </a:ext>
            </a:extLst>
          </p:cNvPr>
          <p:cNvSpPr/>
          <p:nvPr/>
        </p:nvSpPr>
        <p:spPr>
          <a:xfrm>
            <a:off x="1766483" y="2157774"/>
            <a:ext cx="4295462" cy="440051"/>
          </a:xfrm>
          <a:prstGeom prst="roundRect">
            <a:avLst/>
          </a:prstGeom>
          <a:solidFill>
            <a:srgbClr val="FFFFFF"/>
          </a:solidFill>
          <a:ln w="19050">
            <a:solidFill>
              <a:srgbClr val="7030A0"/>
            </a:solidFill>
          </a:ln>
          <a:effectLst>
            <a:glow rad="101600">
              <a:schemeClr val="tx2">
                <a:lumMod val="20000"/>
                <a:lumOff val="8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030A0"/>
                </a:solidFill>
                <a:effectLst/>
                <a:uLnTx/>
                <a:uFillTx/>
                <a:latin typeface="Arial" panose="020B0604020202020204" pitchFamily="34" charset="0"/>
                <a:cs typeface="Arial" panose="020B0604020202020204" pitchFamily="34" charset="0"/>
              </a:rPr>
              <a:t>API Aggregation</a:t>
            </a:r>
          </a:p>
        </p:txBody>
      </p:sp>
      <p:cxnSp>
        <p:nvCxnSpPr>
          <p:cNvPr id="150" name="Connector: Elbow 22">
            <a:extLst>
              <a:ext uri="{FF2B5EF4-FFF2-40B4-BE49-F238E27FC236}">
                <a16:creationId xmlns:a16="http://schemas.microsoft.com/office/drawing/2014/main" id="{D1FE7CD3-3AF5-2D85-85CE-16327BB9FEAD}"/>
              </a:ext>
            </a:extLst>
          </p:cNvPr>
          <p:cNvCxnSpPr>
            <a:cxnSpLocks/>
          </p:cNvCxnSpPr>
          <p:nvPr/>
        </p:nvCxnSpPr>
        <p:spPr>
          <a:xfrm flipV="1">
            <a:off x="3123234" y="1808477"/>
            <a:ext cx="0" cy="331727"/>
          </a:xfrm>
          <a:prstGeom prst="straightConnector1">
            <a:avLst/>
          </a:prstGeom>
          <a:ln w="19050">
            <a:solidFill>
              <a:schemeClr val="bg2"/>
            </a:solidFill>
          </a:ln>
          <a:effectLst/>
        </p:spPr>
        <p:style>
          <a:lnRef idx="1">
            <a:schemeClr val="accent1"/>
          </a:lnRef>
          <a:fillRef idx="0">
            <a:schemeClr val="accent1"/>
          </a:fillRef>
          <a:effectRef idx="0">
            <a:schemeClr val="accent1"/>
          </a:effectRef>
          <a:fontRef idx="minor">
            <a:schemeClr val="tx1"/>
          </a:fontRef>
        </p:style>
      </p:cxnSp>
      <p:sp>
        <p:nvSpPr>
          <p:cNvPr id="151" name="Rectangle 11">
            <a:extLst>
              <a:ext uri="{FF2B5EF4-FFF2-40B4-BE49-F238E27FC236}">
                <a16:creationId xmlns:a16="http://schemas.microsoft.com/office/drawing/2014/main" id="{2FE900A4-2E5F-250E-A958-86801DA573D7}"/>
              </a:ext>
            </a:extLst>
          </p:cNvPr>
          <p:cNvSpPr>
            <a:spLocks/>
          </p:cNvSpPr>
          <p:nvPr>
            <p:custDataLst>
              <p:tags r:id="rId21"/>
            </p:custDataLst>
          </p:nvPr>
        </p:nvSpPr>
        <p:spPr>
          <a:xfrm>
            <a:off x="5009274" y="2246356"/>
            <a:ext cx="969466" cy="284078"/>
          </a:xfrm>
          <a:prstGeom prst="roundRect">
            <a:avLst/>
          </a:prstGeom>
          <a:solidFill>
            <a:srgbClr val="FFFFFF"/>
          </a:solidFill>
          <a:ln w="12700" cap="flat" cmpd="sng" algn="ctr">
            <a:solidFill>
              <a:srgbClr val="7030A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rgbClr val="7030A0"/>
                </a:solidFill>
                <a:latin typeface="Arial" panose="020B0604020202020204" pitchFamily="34" charset="0"/>
                <a:cs typeface="Arial" panose="020B0604020202020204" pitchFamily="34" charset="0"/>
              </a:rPr>
              <a:t>Aggregation</a:t>
            </a:r>
            <a:endParaRPr kumimoji="0" lang="en-US" sz="1000" b="1" i="1" u="none" strike="noStrike" kern="1200" cap="none" spc="0" normalizeH="0" baseline="0" noProof="0">
              <a:ln>
                <a:noFill/>
              </a:ln>
              <a:solidFill>
                <a:srgbClr val="7030A0"/>
              </a:solidFill>
              <a:effectLst/>
              <a:uLnTx/>
              <a:uFillTx/>
              <a:latin typeface="Arial" panose="020B0604020202020204" pitchFamily="34" charset="0"/>
              <a:cs typeface="Arial" panose="020B0604020202020204" pitchFamily="34" charset="0"/>
            </a:endParaRPr>
          </a:p>
        </p:txBody>
      </p:sp>
      <p:sp>
        <p:nvSpPr>
          <p:cNvPr id="152" name="Rectangle 11">
            <a:extLst>
              <a:ext uri="{FF2B5EF4-FFF2-40B4-BE49-F238E27FC236}">
                <a16:creationId xmlns:a16="http://schemas.microsoft.com/office/drawing/2014/main" id="{DC046BE4-B672-C0DA-E664-84E6A910AFE4}"/>
              </a:ext>
            </a:extLst>
          </p:cNvPr>
          <p:cNvSpPr>
            <a:spLocks/>
          </p:cNvSpPr>
          <p:nvPr>
            <p:custDataLst>
              <p:tags r:id="rId22"/>
            </p:custDataLst>
          </p:nvPr>
        </p:nvSpPr>
        <p:spPr>
          <a:xfrm>
            <a:off x="1848257" y="2246356"/>
            <a:ext cx="969466" cy="284078"/>
          </a:xfrm>
          <a:prstGeom prst="roundRect">
            <a:avLst/>
          </a:prstGeom>
          <a:solidFill>
            <a:srgbClr val="FFFFFF"/>
          </a:solidFill>
          <a:ln w="12700" cap="flat" cmpd="sng" algn="ctr">
            <a:solidFill>
              <a:srgbClr val="7030A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rgbClr val="7030A0"/>
                </a:solidFill>
                <a:latin typeface="Arial" panose="020B0604020202020204" pitchFamily="34" charset="0"/>
                <a:cs typeface="Arial" panose="020B0604020202020204" pitchFamily="34" charset="0"/>
              </a:rPr>
              <a:t>Consent</a:t>
            </a:r>
            <a:endParaRPr kumimoji="0" lang="en-US" sz="1000" b="1" i="1" u="none" strike="noStrike" kern="1200" cap="none" spc="0" normalizeH="0" baseline="0" noProof="0">
              <a:ln>
                <a:noFill/>
              </a:ln>
              <a:solidFill>
                <a:srgbClr val="7030A0"/>
              </a:solidFill>
              <a:effectLst/>
              <a:uLnTx/>
              <a:uFillTx/>
              <a:latin typeface="Arial" panose="020B0604020202020204" pitchFamily="34" charset="0"/>
              <a:cs typeface="Arial" panose="020B0604020202020204" pitchFamily="34" charset="0"/>
            </a:endParaRPr>
          </a:p>
        </p:txBody>
      </p:sp>
      <p:cxnSp>
        <p:nvCxnSpPr>
          <p:cNvPr id="153" name="Connector: Elbow 22">
            <a:extLst>
              <a:ext uri="{FF2B5EF4-FFF2-40B4-BE49-F238E27FC236}">
                <a16:creationId xmlns:a16="http://schemas.microsoft.com/office/drawing/2014/main" id="{E333602D-D1A3-2001-8F2E-69A6050A8268}"/>
              </a:ext>
            </a:extLst>
          </p:cNvPr>
          <p:cNvCxnSpPr>
            <a:cxnSpLocks/>
          </p:cNvCxnSpPr>
          <p:nvPr/>
        </p:nvCxnSpPr>
        <p:spPr>
          <a:xfrm flipV="1">
            <a:off x="4143337" y="2597825"/>
            <a:ext cx="0" cy="397096"/>
          </a:xfrm>
          <a:prstGeom prst="straightConnector1">
            <a:avLst/>
          </a:prstGeom>
          <a:ln w="19050">
            <a:solidFill>
              <a:srgbClr val="FF0000"/>
            </a:solidFill>
          </a:ln>
          <a:effectLst/>
        </p:spPr>
        <p:style>
          <a:lnRef idx="1">
            <a:schemeClr val="accent1"/>
          </a:lnRef>
          <a:fillRef idx="0">
            <a:schemeClr val="accent1"/>
          </a:fillRef>
          <a:effectRef idx="0">
            <a:schemeClr val="accent1"/>
          </a:effectRef>
          <a:fontRef idx="minor">
            <a:schemeClr val="tx1"/>
          </a:fontRef>
        </p:style>
      </p:cxnSp>
      <p:grpSp>
        <p:nvGrpSpPr>
          <p:cNvPr id="154" name="Gruppieren 153">
            <a:extLst>
              <a:ext uri="{FF2B5EF4-FFF2-40B4-BE49-F238E27FC236}">
                <a16:creationId xmlns:a16="http://schemas.microsoft.com/office/drawing/2014/main" id="{9FDBA0DC-A6DC-BF42-0660-4D888AD92103}"/>
              </a:ext>
            </a:extLst>
          </p:cNvPr>
          <p:cNvGrpSpPr/>
          <p:nvPr/>
        </p:nvGrpSpPr>
        <p:grpSpPr>
          <a:xfrm>
            <a:off x="312048" y="4084819"/>
            <a:ext cx="7211445" cy="2187482"/>
            <a:chOff x="312048" y="4441435"/>
            <a:chExt cx="7211445" cy="2187482"/>
          </a:xfrm>
        </p:grpSpPr>
        <p:sp>
          <p:nvSpPr>
            <p:cNvPr id="155" name="Rechteck: abgerundete Ecken 154">
              <a:extLst>
                <a:ext uri="{FF2B5EF4-FFF2-40B4-BE49-F238E27FC236}">
                  <a16:creationId xmlns:a16="http://schemas.microsoft.com/office/drawing/2014/main" id="{B66B3F59-CC85-B142-2A98-D4AE53A1DFBE}"/>
                </a:ext>
              </a:extLst>
            </p:cNvPr>
            <p:cNvSpPr/>
            <p:nvPr/>
          </p:nvSpPr>
          <p:spPr>
            <a:xfrm>
              <a:off x="313068" y="5817024"/>
              <a:ext cx="7210425" cy="811893"/>
            </a:xfrm>
            <a:prstGeom prst="roundRect">
              <a:avLst/>
            </a:prstGeom>
            <a:solidFill>
              <a:srgbClr val="32B9AF">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a:p>
          </p:txBody>
        </p:sp>
        <p:sp>
          <p:nvSpPr>
            <p:cNvPr id="156" name="Rechteck: abgerundete Ecken 155">
              <a:extLst>
                <a:ext uri="{FF2B5EF4-FFF2-40B4-BE49-F238E27FC236}">
                  <a16:creationId xmlns:a16="http://schemas.microsoft.com/office/drawing/2014/main" id="{6E6FCCB9-3C45-88B8-49F0-98B12C789F09}"/>
                </a:ext>
              </a:extLst>
            </p:cNvPr>
            <p:cNvSpPr/>
            <p:nvPr/>
          </p:nvSpPr>
          <p:spPr>
            <a:xfrm>
              <a:off x="312048" y="4441435"/>
              <a:ext cx="2282645" cy="1401611"/>
            </a:xfrm>
            <a:prstGeom prst="roundRect">
              <a:avLst/>
            </a:prstGeom>
            <a:solidFill>
              <a:srgbClr val="32B9AF">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a:p>
          </p:txBody>
        </p:sp>
      </p:grpSp>
      <p:grpSp>
        <p:nvGrpSpPr>
          <p:cNvPr id="157" name="Gruppieren 156">
            <a:extLst>
              <a:ext uri="{FF2B5EF4-FFF2-40B4-BE49-F238E27FC236}">
                <a16:creationId xmlns:a16="http://schemas.microsoft.com/office/drawing/2014/main" id="{B40352CF-8420-73BA-1B5A-08B3A7294883}"/>
              </a:ext>
            </a:extLst>
          </p:cNvPr>
          <p:cNvGrpSpPr/>
          <p:nvPr/>
        </p:nvGrpSpPr>
        <p:grpSpPr>
          <a:xfrm>
            <a:off x="312048" y="3470942"/>
            <a:ext cx="7210424" cy="1989466"/>
            <a:chOff x="312048" y="3827558"/>
            <a:chExt cx="7210424" cy="1989466"/>
          </a:xfrm>
          <a:solidFill>
            <a:srgbClr val="3A9BF3">
              <a:alpha val="50196"/>
            </a:srgbClr>
          </a:solidFill>
        </p:grpSpPr>
        <p:sp>
          <p:nvSpPr>
            <p:cNvPr id="158" name="Rechteck: abgerundete Ecken 157">
              <a:extLst>
                <a:ext uri="{FF2B5EF4-FFF2-40B4-BE49-F238E27FC236}">
                  <a16:creationId xmlns:a16="http://schemas.microsoft.com/office/drawing/2014/main" id="{7F8669EC-C72F-C24E-B36F-0A717251ADF1}"/>
                </a:ext>
              </a:extLst>
            </p:cNvPr>
            <p:cNvSpPr/>
            <p:nvPr/>
          </p:nvSpPr>
          <p:spPr>
            <a:xfrm>
              <a:off x="2594693" y="4441435"/>
              <a:ext cx="4927779" cy="1375589"/>
            </a:xfrm>
            <a:prstGeom prst="round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a:p>
          </p:txBody>
        </p:sp>
        <p:sp>
          <p:nvSpPr>
            <p:cNvPr id="159" name="Rechteck: abgerundete Ecken 158">
              <a:extLst>
                <a:ext uri="{FF2B5EF4-FFF2-40B4-BE49-F238E27FC236}">
                  <a16:creationId xmlns:a16="http://schemas.microsoft.com/office/drawing/2014/main" id="{651FA742-2D9C-86A1-CB3C-09DFBD1D7E03}"/>
                </a:ext>
              </a:extLst>
            </p:cNvPr>
            <p:cNvSpPr/>
            <p:nvPr/>
          </p:nvSpPr>
          <p:spPr>
            <a:xfrm>
              <a:off x="312048" y="3827558"/>
              <a:ext cx="3591987" cy="621102"/>
            </a:xfrm>
            <a:prstGeom prst="round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a:p>
          </p:txBody>
        </p:sp>
      </p:grpSp>
      <p:pic>
        <p:nvPicPr>
          <p:cNvPr id="161" name="Grafik 160" descr="Ein Bild, das Schrift, Grafiken, Grafikdesign, Screenshot enthält.&#10;&#10;Automatisch generierte Beschreibung">
            <a:extLst>
              <a:ext uri="{FF2B5EF4-FFF2-40B4-BE49-F238E27FC236}">
                <a16:creationId xmlns:a16="http://schemas.microsoft.com/office/drawing/2014/main" id="{38418A8E-DE6B-9662-94CF-336888EE9F52}"/>
              </a:ext>
            </a:extLst>
          </p:cNvPr>
          <p:cNvPicPr>
            <a:picLocks noChangeAspect="1"/>
          </p:cNvPicPr>
          <p:nvPr/>
        </p:nvPicPr>
        <p:blipFill>
          <a:blip r:embed="rId25"/>
          <a:stretch>
            <a:fillRect/>
          </a:stretch>
        </p:blipFill>
        <p:spPr>
          <a:xfrm>
            <a:off x="8254599" y="4359948"/>
            <a:ext cx="3111544" cy="595861"/>
          </a:xfrm>
          <a:prstGeom prst="rect">
            <a:avLst/>
          </a:prstGeom>
        </p:spPr>
      </p:pic>
      <p:grpSp>
        <p:nvGrpSpPr>
          <p:cNvPr id="162" name="Gruppieren 161">
            <a:extLst>
              <a:ext uri="{FF2B5EF4-FFF2-40B4-BE49-F238E27FC236}">
                <a16:creationId xmlns:a16="http://schemas.microsoft.com/office/drawing/2014/main" id="{75D4080A-77D5-3AB3-7A75-066228A479F4}"/>
              </a:ext>
            </a:extLst>
          </p:cNvPr>
          <p:cNvGrpSpPr/>
          <p:nvPr/>
        </p:nvGrpSpPr>
        <p:grpSpPr>
          <a:xfrm>
            <a:off x="316126" y="1929384"/>
            <a:ext cx="7205749" cy="2150977"/>
            <a:chOff x="316126" y="2286000"/>
            <a:chExt cx="7205749" cy="2150977"/>
          </a:xfrm>
        </p:grpSpPr>
        <p:sp>
          <p:nvSpPr>
            <p:cNvPr id="163" name="Rechteck: abgerundete Ecken 162">
              <a:extLst>
                <a:ext uri="{FF2B5EF4-FFF2-40B4-BE49-F238E27FC236}">
                  <a16:creationId xmlns:a16="http://schemas.microsoft.com/office/drawing/2014/main" id="{0F64D5DE-BA8F-B868-E764-C776A30097DD}"/>
                </a:ext>
              </a:extLst>
            </p:cNvPr>
            <p:cNvSpPr/>
            <p:nvPr/>
          </p:nvSpPr>
          <p:spPr>
            <a:xfrm>
              <a:off x="3896530" y="3815875"/>
              <a:ext cx="3625345" cy="621102"/>
            </a:xfrm>
            <a:prstGeom prst="roundRect">
              <a:avLst/>
            </a:prstGeom>
            <a:solidFill>
              <a:srgbClr val="FF0000">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a:p>
          </p:txBody>
        </p:sp>
        <p:sp>
          <p:nvSpPr>
            <p:cNvPr id="164" name="Rechteck: abgerundete Ecken 163">
              <a:extLst>
                <a:ext uri="{FF2B5EF4-FFF2-40B4-BE49-F238E27FC236}">
                  <a16:creationId xmlns:a16="http://schemas.microsoft.com/office/drawing/2014/main" id="{A2CF17BB-3436-B4F9-6B52-F94C7EACFE8C}"/>
                </a:ext>
              </a:extLst>
            </p:cNvPr>
            <p:cNvSpPr/>
            <p:nvPr/>
          </p:nvSpPr>
          <p:spPr>
            <a:xfrm>
              <a:off x="320852" y="3199821"/>
              <a:ext cx="7201022" cy="621102"/>
            </a:xfrm>
            <a:prstGeom prst="roundRect">
              <a:avLst/>
            </a:prstGeom>
            <a:solidFill>
              <a:srgbClr val="FF0000">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a:p>
          </p:txBody>
        </p:sp>
        <p:sp>
          <p:nvSpPr>
            <p:cNvPr id="165" name="Rechteck: abgerundete Ecken 164">
              <a:extLst>
                <a:ext uri="{FF2B5EF4-FFF2-40B4-BE49-F238E27FC236}">
                  <a16:creationId xmlns:a16="http://schemas.microsoft.com/office/drawing/2014/main" id="{163C1A02-FBC2-7C41-D88A-DBCA5E19506C}"/>
                </a:ext>
              </a:extLst>
            </p:cNvPr>
            <p:cNvSpPr/>
            <p:nvPr/>
          </p:nvSpPr>
          <p:spPr>
            <a:xfrm>
              <a:off x="6184171" y="2286000"/>
              <a:ext cx="1337701" cy="909669"/>
            </a:xfrm>
            <a:prstGeom prst="roundRect">
              <a:avLst/>
            </a:prstGeom>
            <a:solidFill>
              <a:srgbClr val="FF0000">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a:p>
          </p:txBody>
        </p:sp>
        <p:sp>
          <p:nvSpPr>
            <p:cNvPr id="166" name="Rechteck: abgerundete Ecken 165">
              <a:extLst>
                <a:ext uri="{FF2B5EF4-FFF2-40B4-BE49-F238E27FC236}">
                  <a16:creationId xmlns:a16="http://schemas.microsoft.com/office/drawing/2014/main" id="{5AC7E0B6-4674-1B33-7F7C-880FE14730F4}"/>
                </a:ext>
              </a:extLst>
            </p:cNvPr>
            <p:cNvSpPr/>
            <p:nvPr/>
          </p:nvSpPr>
          <p:spPr>
            <a:xfrm>
              <a:off x="316126" y="2294161"/>
              <a:ext cx="1337701" cy="909669"/>
            </a:xfrm>
            <a:prstGeom prst="roundRect">
              <a:avLst/>
            </a:prstGeom>
            <a:solidFill>
              <a:srgbClr val="FF0000">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a:p>
          </p:txBody>
        </p:sp>
      </p:grpSp>
      <p:pic>
        <p:nvPicPr>
          <p:cNvPr id="167" name="Grafik 166">
            <a:extLst>
              <a:ext uri="{FF2B5EF4-FFF2-40B4-BE49-F238E27FC236}">
                <a16:creationId xmlns:a16="http://schemas.microsoft.com/office/drawing/2014/main" id="{5C41BB3A-670D-8025-74A7-1AB34DDAE59F}"/>
              </a:ext>
            </a:extLst>
          </p:cNvPr>
          <p:cNvPicPr>
            <a:picLocks noChangeAspect="1"/>
          </p:cNvPicPr>
          <p:nvPr/>
        </p:nvPicPr>
        <p:blipFill>
          <a:blip r:embed="rId26"/>
          <a:stretch>
            <a:fillRect/>
          </a:stretch>
        </p:blipFill>
        <p:spPr>
          <a:xfrm>
            <a:off x="8390369" y="3150756"/>
            <a:ext cx="1791270" cy="716508"/>
          </a:xfrm>
          <a:prstGeom prst="roundRect">
            <a:avLst>
              <a:gd name="adj" fmla="val 15800"/>
            </a:avLst>
          </a:prstGeom>
        </p:spPr>
      </p:pic>
      <p:sp>
        <p:nvSpPr>
          <p:cNvPr id="168" name="Rechteck: abgerundete Ecken 167">
            <a:extLst>
              <a:ext uri="{FF2B5EF4-FFF2-40B4-BE49-F238E27FC236}">
                <a16:creationId xmlns:a16="http://schemas.microsoft.com/office/drawing/2014/main" id="{7008CFE0-4B1E-2F04-83B1-15195466AE2C}"/>
              </a:ext>
            </a:extLst>
          </p:cNvPr>
          <p:cNvSpPr/>
          <p:nvPr/>
        </p:nvSpPr>
        <p:spPr>
          <a:xfrm>
            <a:off x="1657402" y="1958387"/>
            <a:ext cx="4526765" cy="909669"/>
          </a:xfrm>
          <a:prstGeom prst="roundRect">
            <a:avLst/>
          </a:prstGeom>
          <a:solidFill>
            <a:srgbClr val="7030A0">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a:p>
        </p:txBody>
      </p:sp>
      <p:sp>
        <p:nvSpPr>
          <p:cNvPr id="169" name="Rectangle 6">
            <a:extLst>
              <a:ext uri="{FF2B5EF4-FFF2-40B4-BE49-F238E27FC236}">
                <a16:creationId xmlns:a16="http://schemas.microsoft.com/office/drawing/2014/main" id="{834480ED-C8AD-DB46-BEED-1592EB86701C}"/>
              </a:ext>
            </a:extLst>
          </p:cNvPr>
          <p:cNvSpPr/>
          <p:nvPr/>
        </p:nvSpPr>
        <p:spPr>
          <a:xfrm>
            <a:off x="320852" y="1397267"/>
            <a:ext cx="7201020" cy="440051"/>
          </a:xfrm>
          <a:prstGeom prst="roundRect">
            <a:avLst/>
          </a:prstGeom>
          <a:solidFill>
            <a:srgbClr val="FFFFFF"/>
          </a:solidFill>
          <a:ln w="19050">
            <a:solidFill>
              <a:schemeClr val="bg1">
                <a:lumMod val="75000"/>
              </a:schemeClr>
            </a:solidFill>
          </a:ln>
          <a:effectLst>
            <a:glow rad="101600">
              <a:schemeClr val="tx2">
                <a:lumMod val="20000"/>
                <a:lumOff val="8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75000"/>
                  </a:schemeClr>
                </a:solidFill>
                <a:effectLst/>
                <a:uLnTx/>
                <a:uFillTx/>
                <a:latin typeface="Arial" panose="020B0604020202020204" pitchFamily="34" charset="0"/>
                <a:cs typeface="Arial" panose="020B0604020202020204" pitchFamily="34" charset="0"/>
              </a:rPr>
              <a:t>Customers / developers</a:t>
            </a:r>
          </a:p>
        </p:txBody>
      </p:sp>
      <p:sp>
        <p:nvSpPr>
          <p:cNvPr id="170" name="Google Shape;210;p7">
            <a:extLst>
              <a:ext uri="{FF2B5EF4-FFF2-40B4-BE49-F238E27FC236}">
                <a16:creationId xmlns:a16="http://schemas.microsoft.com/office/drawing/2014/main" id="{B67E1485-59ED-A867-0CB3-279EC59F0CED}"/>
              </a:ext>
            </a:extLst>
          </p:cNvPr>
          <p:cNvSpPr txBox="1">
            <a:spLocks noGrp="1"/>
          </p:cNvSpPr>
          <p:nvPr>
            <p:ph type="body" idx="1"/>
          </p:nvPr>
        </p:nvSpPr>
        <p:spPr>
          <a:xfrm>
            <a:off x="8338928" y="1929384"/>
            <a:ext cx="2942885" cy="595861"/>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2400"/>
              <a:buNone/>
            </a:pPr>
            <a:r>
              <a:rPr lang="en-US" sz="1400" b="1" dirty="0">
                <a:solidFill>
                  <a:srgbClr val="7030A0"/>
                </a:solidFill>
              </a:rPr>
              <a:t>Aggregators in each market like</a:t>
            </a:r>
            <a:endParaRPr sz="1400" b="1" dirty="0">
              <a:solidFill>
                <a:srgbClr val="7030A0"/>
              </a:solidFill>
            </a:endParaRPr>
          </a:p>
        </p:txBody>
      </p:sp>
      <p:pic>
        <p:nvPicPr>
          <p:cNvPr id="171" name="Grafik 170">
            <a:extLst>
              <a:ext uri="{FF2B5EF4-FFF2-40B4-BE49-F238E27FC236}">
                <a16:creationId xmlns:a16="http://schemas.microsoft.com/office/drawing/2014/main" id="{D3B7D9C9-6E03-9167-C291-1AB168C22401}"/>
              </a:ext>
            </a:extLst>
          </p:cNvPr>
          <p:cNvPicPr>
            <a:picLocks noChangeAspect="1"/>
          </p:cNvPicPr>
          <p:nvPr/>
        </p:nvPicPr>
        <p:blipFill>
          <a:blip r:embed="rId27"/>
          <a:stretch>
            <a:fillRect/>
          </a:stretch>
        </p:blipFill>
        <p:spPr>
          <a:xfrm>
            <a:off x="8143179" y="1969013"/>
            <a:ext cx="2837909" cy="964889"/>
          </a:xfrm>
          <a:prstGeom prst="rect">
            <a:avLst/>
          </a:prstGeom>
        </p:spPr>
      </p:pic>
    </p:spTree>
    <p:extLst>
      <p:ext uri="{BB962C8B-B14F-4D97-AF65-F5344CB8AC3E}">
        <p14:creationId xmlns:p14="http://schemas.microsoft.com/office/powerpoint/2010/main" val="3019102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3"/>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Scope</a:t>
            </a:r>
            <a:endParaRPr/>
          </a:p>
        </p:txBody>
      </p:sp>
      <p:sp>
        <p:nvSpPr>
          <p:cNvPr id="309" name="Google Shape;309;p13"/>
          <p:cNvSpPr txBox="1">
            <a:spLocks noGrp="1"/>
          </p:cNvSpPr>
          <p:nvPr>
            <p:ph type="body" idx="1"/>
          </p:nvPr>
        </p:nvSpPr>
        <p:spPr>
          <a:xfrm>
            <a:off x="444375" y="1947400"/>
            <a:ext cx="10944300" cy="45375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1400">
                <a:solidFill>
                  <a:srgbClr val="3A9BF3"/>
                </a:solidFill>
                <a:latin typeface="Montserrat Medium"/>
                <a:ea typeface="Montserrat Medium"/>
                <a:cs typeface="Montserrat Medium"/>
                <a:sym typeface="Montserrat Medium"/>
              </a:rPr>
              <a:t>The scope of the CAMARA Project is:</a:t>
            </a:r>
            <a:endParaRPr sz="1400">
              <a:solidFill>
                <a:srgbClr val="3A9BF3"/>
              </a:solidFill>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Collect API requirements</a:t>
            </a:r>
            <a:r>
              <a:rPr lang="en-US" sz="1400">
                <a:latin typeface="Montserrat SemiBold"/>
                <a:ea typeface="Montserrat SemiBold"/>
                <a:cs typeface="Montserrat SemiBold"/>
                <a:sym typeface="Montserrat SemiBold"/>
              </a:rPr>
              <a:t> </a:t>
            </a:r>
            <a:r>
              <a:rPr lang="en-US" sz="1400"/>
              <a:t>from GSMA Operator Platform Group and other sources </a:t>
            </a:r>
            <a:endParaRPr sz="1400"/>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Define Service APIs and Service Management APIs</a:t>
            </a:r>
            <a:endParaRPr sz="140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t>Create test plans / cases / tools from an API consumer perspective</a:t>
            </a:r>
            <a:endParaRPr sz="1400"/>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Develop and test Service APIs and Service Management APIs</a:t>
            </a:r>
            <a:endParaRPr sz="140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t>Create developer friendly </a:t>
            </a:r>
            <a:r>
              <a:rPr lang="en-US" sz="1400">
                <a:latin typeface="Montserrat Medium"/>
                <a:ea typeface="Montserrat Medium"/>
                <a:cs typeface="Montserrat Medium"/>
                <a:sym typeface="Montserrat Medium"/>
              </a:rPr>
              <a:t>documentation</a:t>
            </a:r>
            <a:endParaRPr sz="1400">
              <a:latin typeface="Montserrat Medium"/>
              <a:ea typeface="Montserrat Medium"/>
              <a:cs typeface="Montserrat Medium"/>
              <a:sym typeface="Montserrat Medium"/>
            </a:endParaRPr>
          </a:p>
          <a:p>
            <a:pPr marL="0" lvl="0" indent="0" algn="l" rtl="0">
              <a:lnSpc>
                <a:spcPct val="104000"/>
              </a:lnSpc>
              <a:spcBef>
                <a:spcPts val="1200"/>
              </a:spcBef>
              <a:spcAft>
                <a:spcPts val="0"/>
              </a:spcAft>
              <a:buClr>
                <a:schemeClr val="dk2"/>
              </a:buClr>
              <a:buSzPts val="1600"/>
              <a:buNone/>
            </a:pPr>
            <a:r>
              <a:rPr lang="en-US" sz="1400">
                <a:solidFill>
                  <a:srgbClr val="3A9BF3"/>
                </a:solidFill>
                <a:latin typeface="Montserrat Medium"/>
                <a:ea typeface="Montserrat Medium"/>
                <a:cs typeface="Montserrat Medium"/>
                <a:sym typeface="Montserrat Medium"/>
              </a:rPr>
              <a:t>The following deliverables are provided by the CAMARA Project:</a:t>
            </a:r>
            <a:endParaRPr sz="1400">
              <a:solidFill>
                <a:srgbClr val="3A9BF3"/>
              </a:solidFill>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latin typeface="Montserrat Medium"/>
                <a:ea typeface="Montserrat Medium"/>
                <a:cs typeface="Montserrat Medium"/>
                <a:sym typeface="Montserrat Medium"/>
              </a:rPr>
              <a:t>Service API and Service Management API definitions and documentation</a:t>
            </a:r>
            <a:endParaRPr sz="140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a:t>Optionally Service API and Service Management API code and</a:t>
            </a:r>
            <a:endParaRPr sz="1400"/>
          </a:p>
          <a:p>
            <a:pPr marL="285750" lvl="0" indent="-273050" algn="l" rtl="0">
              <a:lnSpc>
                <a:spcPct val="104000"/>
              </a:lnSpc>
              <a:spcBef>
                <a:spcPts val="1200"/>
              </a:spcBef>
              <a:spcAft>
                <a:spcPts val="0"/>
              </a:spcAft>
              <a:buClr>
                <a:srgbClr val="3A9BF3"/>
              </a:buClr>
              <a:buSzPts val="1400"/>
              <a:buFont typeface="Montserrat"/>
              <a:buChar char="•"/>
            </a:pPr>
            <a:r>
              <a:rPr lang="en-US" sz="1400"/>
              <a:t>Test plans, cases and tools for the APIs all contained in deployment packages. </a:t>
            </a:r>
            <a:endParaRPr sz="1400"/>
          </a:p>
          <a:p>
            <a:pPr marL="0" lvl="0" indent="0" algn="l" rtl="0">
              <a:lnSpc>
                <a:spcPct val="104000"/>
              </a:lnSpc>
              <a:spcBef>
                <a:spcPts val="1200"/>
              </a:spcBef>
              <a:spcAft>
                <a:spcPts val="0"/>
              </a:spcAft>
              <a:buClr>
                <a:schemeClr val="dk2"/>
              </a:buClr>
              <a:buSzPts val="1600"/>
              <a:buNone/>
            </a:pPr>
            <a:r>
              <a:rPr lang="en-US" sz="1400"/>
              <a:t>Project resources can be found in the </a:t>
            </a:r>
            <a:r>
              <a:rPr lang="en-US" sz="1400">
                <a:latin typeface="Montserrat Medium"/>
                <a:ea typeface="Montserrat Medium"/>
                <a:cs typeface="Montserrat Medium"/>
                <a:sym typeface="Montserrat Medium"/>
              </a:rPr>
              <a:t>GitHub repository</a:t>
            </a:r>
            <a:r>
              <a:rPr lang="en-US" sz="1400"/>
              <a:t>: </a:t>
            </a:r>
            <a:r>
              <a:rPr lang="en-US" sz="1400" u="sng">
                <a:solidFill>
                  <a:schemeClr val="hlink"/>
                </a:solidFill>
                <a:latin typeface="Montserrat Medium"/>
                <a:ea typeface="Montserrat Medium"/>
                <a:cs typeface="Montserrat Medium"/>
                <a:sym typeface="Montserrat Medium"/>
                <a:hlinkClick r:id="rId3"/>
              </a:rPr>
              <a:t>https://github.com/camaraproject</a:t>
            </a:r>
            <a:r>
              <a:rPr lang="en-US" sz="1400"/>
              <a:t>.</a:t>
            </a:r>
            <a:endParaRPr sz="1400"/>
          </a:p>
          <a:p>
            <a:pPr marL="0" lvl="0" indent="0" algn="l" rtl="0">
              <a:lnSpc>
                <a:spcPct val="104000"/>
              </a:lnSpc>
              <a:spcBef>
                <a:spcPts val="1200"/>
              </a:spcBef>
              <a:spcAft>
                <a:spcPts val="0"/>
              </a:spcAft>
              <a:buClr>
                <a:schemeClr val="dk2"/>
              </a:buClr>
              <a:buSzPts val="1600"/>
              <a:buNone/>
            </a:pPr>
            <a:endParaRPr sz="1400"/>
          </a:p>
        </p:txBody>
      </p:sp>
      <p:pic>
        <p:nvPicPr>
          <p:cNvPr id="310" name="Google Shape;310;p13" descr="Internet der Dinge Silhouette"/>
          <p:cNvPicPr preferRelativeResize="0"/>
          <p:nvPr/>
        </p:nvPicPr>
        <p:blipFill rotWithShape="1">
          <a:blip r:embed="rId4">
            <a:alphaModFix/>
          </a:blip>
          <a:srcRect/>
          <a:stretch/>
        </p:blipFill>
        <p:spPr>
          <a:xfrm>
            <a:off x="8309125" y="2393275"/>
            <a:ext cx="2806892" cy="280689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4"/>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API </a:t>
            </a:r>
            <a:br>
              <a:rPr lang="en-US"/>
            </a:br>
            <a:r>
              <a:rPr lang="en-US"/>
              <a:t>Distribution Options</a:t>
            </a:r>
            <a:endParaRPr/>
          </a:p>
        </p:txBody>
      </p:sp>
      <p:sp>
        <p:nvSpPr>
          <p:cNvPr id="318" name="Google Shape;318;p14"/>
          <p:cNvSpPr txBox="1"/>
          <p:nvPr/>
        </p:nvSpPr>
        <p:spPr>
          <a:xfrm>
            <a:off x="1342565" y="1766868"/>
            <a:ext cx="3570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Single-Operator Relationship</a:t>
            </a:r>
            <a:endParaRPr>
              <a:solidFill>
                <a:srgbClr val="3A9BF3"/>
              </a:solidFill>
              <a:latin typeface="Montserrat Medium"/>
              <a:ea typeface="Montserrat Medium"/>
              <a:cs typeface="Montserrat Medium"/>
              <a:sym typeface="Montserrat Medium"/>
            </a:endParaRPr>
          </a:p>
        </p:txBody>
      </p:sp>
      <p:cxnSp>
        <p:nvCxnSpPr>
          <p:cNvPr id="319" name="Google Shape;319;p14"/>
          <p:cNvCxnSpPr/>
          <p:nvPr/>
        </p:nvCxnSpPr>
        <p:spPr>
          <a:xfrm>
            <a:off x="1342565" y="2119621"/>
            <a:ext cx="3583625" cy="0"/>
          </a:xfrm>
          <a:prstGeom prst="straightConnector1">
            <a:avLst/>
          </a:prstGeom>
          <a:noFill/>
          <a:ln w="28575" cap="rnd" cmpd="sng">
            <a:solidFill>
              <a:srgbClr val="3A9BF3"/>
            </a:solidFill>
            <a:prstDash val="solid"/>
            <a:miter lim="800000"/>
            <a:headEnd type="none" w="sm" len="sm"/>
            <a:tailEnd type="none" w="sm" len="sm"/>
          </a:ln>
        </p:spPr>
      </p:cxnSp>
      <p:sp>
        <p:nvSpPr>
          <p:cNvPr id="320" name="Google Shape;320;p14"/>
          <p:cNvSpPr txBox="1"/>
          <p:nvPr/>
        </p:nvSpPr>
        <p:spPr>
          <a:xfrm>
            <a:off x="6595882" y="4083162"/>
            <a:ext cx="3570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Single-Operator “API Roaming”</a:t>
            </a:r>
            <a:endParaRPr>
              <a:solidFill>
                <a:srgbClr val="3A9BF3"/>
              </a:solidFill>
              <a:latin typeface="Montserrat Medium"/>
              <a:ea typeface="Montserrat Medium"/>
              <a:cs typeface="Montserrat Medium"/>
              <a:sym typeface="Montserrat Medium"/>
            </a:endParaRPr>
          </a:p>
        </p:txBody>
      </p:sp>
      <p:cxnSp>
        <p:nvCxnSpPr>
          <p:cNvPr id="321" name="Google Shape;321;p14"/>
          <p:cNvCxnSpPr/>
          <p:nvPr/>
        </p:nvCxnSpPr>
        <p:spPr>
          <a:xfrm>
            <a:off x="6595882" y="4435915"/>
            <a:ext cx="3583625" cy="0"/>
          </a:xfrm>
          <a:prstGeom prst="straightConnector1">
            <a:avLst/>
          </a:prstGeom>
          <a:noFill/>
          <a:ln w="28575" cap="rnd" cmpd="sng">
            <a:solidFill>
              <a:srgbClr val="3A9BF3"/>
            </a:solidFill>
            <a:prstDash val="solid"/>
            <a:miter lim="800000"/>
            <a:headEnd type="none" w="sm" len="sm"/>
            <a:tailEnd type="none" w="sm" len="sm"/>
          </a:ln>
        </p:spPr>
      </p:cxnSp>
      <p:sp>
        <p:nvSpPr>
          <p:cNvPr id="322" name="Google Shape;322;p14"/>
          <p:cNvSpPr txBox="1"/>
          <p:nvPr/>
        </p:nvSpPr>
        <p:spPr>
          <a:xfrm>
            <a:off x="6597975" y="1766875"/>
            <a:ext cx="35835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Multi-Operator Relationship</a:t>
            </a:r>
            <a:endParaRPr>
              <a:solidFill>
                <a:srgbClr val="3A9BF3"/>
              </a:solidFill>
              <a:latin typeface="Montserrat Medium"/>
              <a:ea typeface="Montserrat Medium"/>
              <a:cs typeface="Montserrat Medium"/>
              <a:sym typeface="Montserrat Medium"/>
            </a:endParaRPr>
          </a:p>
        </p:txBody>
      </p:sp>
      <p:cxnSp>
        <p:nvCxnSpPr>
          <p:cNvPr id="323" name="Google Shape;323;p14"/>
          <p:cNvCxnSpPr/>
          <p:nvPr/>
        </p:nvCxnSpPr>
        <p:spPr>
          <a:xfrm>
            <a:off x="6597982" y="2119632"/>
            <a:ext cx="3583500" cy="0"/>
          </a:xfrm>
          <a:prstGeom prst="straightConnector1">
            <a:avLst/>
          </a:prstGeom>
          <a:noFill/>
          <a:ln w="28575" cap="rnd" cmpd="sng">
            <a:solidFill>
              <a:srgbClr val="3A9BF3"/>
            </a:solidFill>
            <a:prstDash val="solid"/>
            <a:miter lim="800000"/>
            <a:headEnd type="none" w="sm" len="sm"/>
            <a:tailEnd type="none" w="sm" len="sm"/>
          </a:ln>
        </p:spPr>
      </p:cxnSp>
      <p:sp>
        <p:nvSpPr>
          <p:cNvPr id="324" name="Google Shape;324;p14"/>
          <p:cNvSpPr txBox="1"/>
          <p:nvPr/>
        </p:nvSpPr>
        <p:spPr>
          <a:xfrm>
            <a:off x="1342565" y="4083162"/>
            <a:ext cx="3570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3A9BF3"/>
                </a:solidFill>
                <a:latin typeface="Montserrat Medium"/>
                <a:ea typeface="Montserrat Medium"/>
                <a:cs typeface="Montserrat Medium"/>
                <a:sym typeface="Montserrat Medium"/>
              </a:rPr>
              <a:t>Operator Aggregation</a:t>
            </a:r>
            <a:endParaRPr>
              <a:solidFill>
                <a:srgbClr val="3A9BF3"/>
              </a:solidFill>
              <a:latin typeface="Montserrat Medium"/>
              <a:ea typeface="Montserrat Medium"/>
              <a:cs typeface="Montserrat Medium"/>
              <a:sym typeface="Montserrat Medium"/>
            </a:endParaRPr>
          </a:p>
        </p:txBody>
      </p:sp>
      <p:cxnSp>
        <p:nvCxnSpPr>
          <p:cNvPr id="325" name="Google Shape;325;p14"/>
          <p:cNvCxnSpPr/>
          <p:nvPr/>
        </p:nvCxnSpPr>
        <p:spPr>
          <a:xfrm>
            <a:off x="1342565" y="4435915"/>
            <a:ext cx="3583625" cy="0"/>
          </a:xfrm>
          <a:prstGeom prst="straightConnector1">
            <a:avLst/>
          </a:prstGeom>
          <a:noFill/>
          <a:ln w="28575" cap="rnd" cmpd="sng">
            <a:solidFill>
              <a:srgbClr val="3A9BF3"/>
            </a:solidFill>
            <a:prstDash val="solid"/>
            <a:miter lim="800000"/>
            <a:headEnd type="none" w="sm" len="sm"/>
            <a:tailEnd type="none" w="sm" len="sm"/>
          </a:ln>
        </p:spPr>
      </p:cxnSp>
      <p:grpSp>
        <p:nvGrpSpPr>
          <p:cNvPr id="326" name="Google Shape;326;p14"/>
          <p:cNvGrpSpPr/>
          <p:nvPr/>
        </p:nvGrpSpPr>
        <p:grpSpPr>
          <a:xfrm>
            <a:off x="1342564" y="2241048"/>
            <a:ext cx="3568948" cy="1635906"/>
            <a:chOff x="1342564" y="2249594"/>
            <a:chExt cx="3568948" cy="1635906"/>
          </a:xfrm>
        </p:grpSpPr>
        <p:sp>
          <p:nvSpPr>
            <p:cNvPr id="327" name="Google Shape;327;p14"/>
            <p:cNvSpPr/>
            <p:nvPr/>
          </p:nvSpPr>
          <p:spPr>
            <a:xfrm>
              <a:off x="1342566" y="3618675"/>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28" name="Google Shape;328;p14"/>
            <p:cNvSpPr/>
            <p:nvPr/>
          </p:nvSpPr>
          <p:spPr>
            <a:xfrm>
              <a:off x="2213603" y="2936262"/>
              <a:ext cx="1826870" cy="266825"/>
            </a:xfrm>
            <a:prstGeom prst="rect">
              <a:avLst/>
            </a:prstGeom>
            <a:solidFill>
              <a:srgbClr val="FFBFAB">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Aggregator</a:t>
              </a:r>
              <a:endParaRPr/>
            </a:p>
          </p:txBody>
        </p:sp>
        <p:sp>
          <p:nvSpPr>
            <p:cNvPr id="329" name="Google Shape;329;p14"/>
            <p:cNvSpPr/>
            <p:nvPr/>
          </p:nvSpPr>
          <p:spPr>
            <a:xfrm>
              <a:off x="3211774" y="3618674"/>
              <a:ext cx="1699738"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Telco SEP 2</a:t>
              </a:r>
              <a:endParaRPr/>
            </a:p>
          </p:txBody>
        </p:sp>
        <p:sp>
          <p:nvSpPr>
            <p:cNvPr id="330" name="Google Shape;330;p14"/>
            <p:cNvSpPr/>
            <p:nvPr/>
          </p:nvSpPr>
          <p:spPr>
            <a:xfrm>
              <a:off x="1342565" y="2939593"/>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1</a:t>
              </a:r>
              <a:endParaRPr/>
            </a:p>
          </p:txBody>
        </p:sp>
        <p:sp>
          <p:nvSpPr>
            <p:cNvPr id="331" name="Google Shape;331;p14"/>
            <p:cNvSpPr/>
            <p:nvPr/>
          </p:nvSpPr>
          <p:spPr>
            <a:xfrm>
              <a:off x="4109083" y="2939592"/>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2</a:t>
              </a:r>
              <a:endParaRPr/>
            </a:p>
          </p:txBody>
        </p:sp>
        <p:sp>
          <p:nvSpPr>
            <p:cNvPr id="332" name="Google Shape;332;p14"/>
            <p:cNvSpPr/>
            <p:nvPr/>
          </p:nvSpPr>
          <p:spPr>
            <a:xfrm>
              <a:off x="1342564" y="2249594"/>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33" name="Google Shape;333;p14"/>
            <p:cNvCxnSpPr/>
            <p:nvPr/>
          </p:nvCxnSpPr>
          <p:spPr>
            <a:xfrm>
              <a:off x="4708733" y="3203087"/>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34" name="Google Shape;334;p14"/>
            <p:cNvCxnSpPr/>
            <p:nvPr/>
          </p:nvCxnSpPr>
          <p:spPr>
            <a:xfrm>
              <a:off x="4314202" y="3203087"/>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35" name="Google Shape;335;p14"/>
            <p:cNvCxnSpPr/>
            <p:nvPr/>
          </p:nvCxnSpPr>
          <p:spPr>
            <a:xfrm>
              <a:off x="3810001" y="3203087"/>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36" name="Google Shape;336;p14"/>
            <p:cNvCxnSpPr/>
            <p:nvPr/>
          </p:nvCxnSpPr>
          <p:spPr>
            <a:xfrm>
              <a:off x="3415470" y="3203087"/>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37" name="Google Shape;337;p14"/>
            <p:cNvCxnSpPr/>
            <p:nvPr/>
          </p:nvCxnSpPr>
          <p:spPr>
            <a:xfrm>
              <a:off x="1731947" y="2520675"/>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38" name="Google Shape;338;p14"/>
            <p:cNvCxnSpPr/>
            <p:nvPr/>
          </p:nvCxnSpPr>
          <p:spPr>
            <a:xfrm>
              <a:off x="2848313" y="321067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39" name="Google Shape;339;p14"/>
            <p:cNvCxnSpPr/>
            <p:nvPr/>
          </p:nvCxnSpPr>
          <p:spPr>
            <a:xfrm>
              <a:off x="2453782" y="321067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40" name="Google Shape;340;p14"/>
            <p:cNvCxnSpPr/>
            <p:nvPr/>
          </p:nvCxnSpPr>
          <p:spPr>
            <a:xfrm>
              <a:off x="1949581" y="3210673"/>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41" name="Google Shape;341;p14"/>
            <p:cNvCxnSpPr/>
            <p:nvPr/>
          </p:nvCxnSpPr>
          <p:spPr>
            <a:xfrm>
              <a:off x="1555050" y="3210673"/>
              <a:ext cx="0" cy="415587"/>
            </a:xfrm>
            <a:prstGeom prst="straightConnector1">
              <a:avLst/>
            </a:prstGeom>
            <a:noFill/>
            <a:ln w="38100" cap="flat" cmpd="sng">
              <a:solidFill>
                <a:srgbClr val="FF0000"/>
              </a:solidFill>
              <a:prstDash val="solid"/>
              <a:round/>
              <a:headEnd type="none" w="sm" len="sm"/>
              <a:tailEnd type="none" w="sm" len="sm"/>
            </a:ln>
          </p:spPr>
        </p:cxnSp>
      </p:grpSp>
      <p:grpSp>
        <p:nvGrpSpPr>
          <p:cNvPr id="342" name="Google Shape;342;p14"/>
          <p:cNvGrpSpPr/>
          <p:nvPr/>
        </p:nvGrpSpPr>
        <p:grpSpPr>
          <a:xfrm>
            <a:off x="6593890" y="2235494"/>
            <a:ext cx="3568948" cy="1635906"/>
            <a:chOff x="1342563" y="4576631"/>
            <a:chExt cx="3568948" cy="1635906"/>
          </a:xfrm>
        </p:grpSpPr>
        <p:sp>
          <p:nvSpPr>
            <p:cNvPr id="343" name="Google Shape;343;p14"/>
            <p:cNvSpPr/>
            <p:nvPr/>
          </p:nvSpPr>
          <p:spPr>
            <a:xfrm>
              <a:off x="1342565" y="5945712"/>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44" name="Google Shape;344;p14"/>
            <p:cNvSpPr/>
            <p:nvPr/>
          </p:nvSpPr>
          <p:spPr>
            <a:xfrm>
              <a:off x="2213602" y="5263299"/>
              <a:ext cx="1826870" cy="266825"/>
            </a:xfrm>
            <a:prstGeom prst="rect">
              <a:avLst/>
            </a:prstGeom>
            <a:solidFill>
              <a:srgbClr val="FFBFAB">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Aggregator</a:t>
              </a:r>
              <a:endParaRPr/>
            </a:p>
          </p:txBody>
        </p:sp>
        <p:sp>
          <p:nvSpPr>
            <p:cNvPr id="345" name="Google Shape;345;p14"/>
            <p:cNvSpPr/>
            <p:nvPr/>
          </p:nvSpPr>
          <p:spPr>
            <a:xfrm>
              <a:off x="3211773" y="5945711"/>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2</a:t>
              </a:r>
              <a:endParaRPr/>
            </a:p>
          </p:txBody>
        </p:sp>
        <p:sp>
          <p:nvSpPr>
            <p:cNvPr id="346" name="Google Shape;346;p14"/>
            <p:cNvSpPr/>
            <p:nvPr/>
          </p:nvSpPr>
          <p:spPr>
            <a:xfrm>
              <a:off x="1342564" y="5266630"/>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1</a:t>
              </a:r>
              <a:endParaRPr/>
            </a:p>
          </p:txBody>
        </p:sp>
        <p:sp>
          <p:nvSpPr>
            <p:cNvPr id="347" name="Google Shape;347;p14"/>
            <p:cNvSpPr/>
            <p:nvPr/>
          </p:nvSpPr>
          <p:spPr>
            <a:xfrm>
              <a:off x="4109082" y="5266629"/>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2</a:t>
              </a:r>
              <a:endParaRPr/>
            </a:p>
          </p:txBody>
        </p:sp>
        <p:sp>
          <p:nvSpPr>
            <p:cNvPr id="348" name="Google Shape;348;p14"/>
            <p:cNvSpPr/>
            <p:nvPr/>
          </p:nvSpPr>
          <p:spPr>
            <a:xfrm>
              <a:off x="1342563" y="4576631"/>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49" name="Google Shape;349;p14"/>
            <p:cNvCxnSpPr/>
            <p:nvPr/>
          </p:nvCxnSpPr>
          <p:spPr>
            <a:xfrm>
              <a:off x="4708732"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0" name="Google Shape;350;p14"/>
            <p:cNvCxnSpPr/>
            <p:nvPr/>
          </p:nvCxnSpPr>
          <p:spPr>
            <a:xfrm>
              <a:off x="4314201" y="5530124"/>
              <a:ext cx="0" cy="415587"/>
            </a:xfrm>
            <a:prstGeom prst="straightConnector1">
              <a:avLst/>
            </a:prstGeom>
            <a:noFill/>
            <a:ln w="38100" cap="flat" cmpd="sng">
              <a:solidFill>
                <a:srgbClr val="FF0000"/>
              </a:solidFill>
              <a:prstDash val="solid"/>
              <a:round/>
              <a:headEnd type="none" w="sm" len="sm"/>
              <a:tailEnd type="none" w="sm" len="sm"/>
            </a:ln>
          </p:spPr>
        </p:cxnSp>
        <p:cxnSp>
          <p:nvCxnSpPr>
            <p:cNvPr id="351" name="Google Shape;351;p14"/>
            <p:cNvCxnSpPr/>
            <p:nvPr/>
          </p:nvCxnSpPr>
          <p:spPr>
            <a:xfrm>
              <a:off x="3810000"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52" name="Google Shape;352;p14"/>
            <p:cNvCxnSpPr/>
            <p:nvPr/>
          </p:nvCxnSpPr>
          <p:spPr>
            <a:xfrm>
              <a:off x="3415469"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53" name="Google Shape;353;p14"/>
            <p:cNvCxnSpPr/>
            <p:nvPr/>
          </p:nvCxnSpPr>
          <p:spPr>
            <a:xfrm>
              <a:off x="1731946" y="4847712"/>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4" name="Google Shape;354;p14"/>
            <p:cNvCxnSpPr/>
            <p:nvPr/>
          </p:nvCxnSpPr>
          <p:spPr>
            <a:xfrm>
              <a:off x="4490813" y="4847712"/>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5" name="Google Shape;355;p14"/>
            <p:cNvCxnSpPr/>
            <p:nvPr/>
          </p:nvCxnSpPr>
          <p:spPr>
            <a:xfrm>
              <a:off x="2848313"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56" name="Google Shape;356;p14"/>
            <p:cNvCxnSpPr/>
            <p:nvPr/>
          </p:nvCxnSpPr>
          <p:spPr>
            <a:xfrm>
              <a:off x="2453782"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57" name="Google Shape;357;p14"/>
            <p:cNvCxnSpPr/>
            <p:nvPr/>
          </p:nvCxnSpPr>
          <p:spPr>
            <a:xfrm>
              <a:off x="1949581"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58" name="Google Shape;358;p14"/>
            <p:cNvCxnSpPr/>
            <p:nvPr/>
          </p:nvCxnSpPr>
          <p:spPr>
            <a:xfrm>
              <a:off x="1555050" y="5530124"/>
              <a:ext cx="0" cy="415587"/>
            </a:xfrm>
            <a:prstGeom prst="straightConnector1">
              <a:avLst/>
            </a:prstGeom>
            <a:noFill/>
            <a:ln w="38100" cap="flat" cmpd="sng">
              <a:solidFill>
                <a:srgbClr val="FF0000"/>
              </a:solidFill>
              <a:prstDash val="solid"/>
              <a:round/>
              <a:headEnd type="none" w="sm" len="sm"/>
              <a:tailEnd type="none" w="sm" len="sm"/>
            </a:ln>
          </p:spPr>
        </p:cxnSp>
      </p:grpSp>
      <p:grpSp>
        <p:nvGrpSpPr>
          <p:cNvPr id="359" name="Google Shape;359;p14"/>
          <p:cNvGrpSpPr/>
          <p:nvPr/>
        </p:nvGrpSpPr>
        <p:grpSpPr>
          <a:xfrm>
            <a:off x="1349903" y="4557340"/>
            <a:ext cx="3568948" cy="1635906"/>
            <a:chOff x="6610565" y="4576631"/>
            <a:chExt cx="3568948" cy="1635906"/>
          </a:xfrm>
        </p:grpSpPr>
        <p:sp>
          <p:nvSpPr>
            <p:cNvPr id="360" name="Google Shape;360;p14"/>
            <p:cNvSpPr/>
            <p:nvPr/>
          </p:nvSpPr>
          <p:spPr>
            <a:xfrm>
              <a:off x="6610567" y="5945712"/>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61" name="Google Shape;361;p14"/>
            <p:cNvSpPr/>
            <p:nvPr/>
          </p:nvSpPr>
          <p:spPr>
            <a:xfrm>
              <a:off x="7481604" y="5263299"/>
              <a:ext cx="1826870"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Aggregator</a:t>
              </a:r>
              <a:endParaRPr/>
            </a:p>
          </p:txBody>
        </p:sp>
        <p:sp>
          <p:nvSpPr>
            <p:cNvPr id="362" name="Google Shape;362;p14"/>
            <p:cNvSpPr/>
            <p:nvPr/>
          </p:nvSpPr>
          <p:spPr>
            <a:xfrm>
              <a:off x="8479775" y="5945711"/>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2</a:t>
              </a:r>
              <a:endParaRPr/>
            </a:p>
          </p:txBody>
        </p:sp>
        <p:sp>
          <p:nvSpPr>
            <p:cNvPr id="363" name="Google Shape;363;p14"/>
            <p:cNvSpPr/>
            <p:nvPr/>
          </p:nvSpPr>
          <p:spPr>
            <a:xfrm>
              <a:off x="6610566" y="5266630"/>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1</a:t>
              </a:r>
              <a:endParaRPr/>
            </a:p>
          </p:txBody>
        </p:sp>
        <p:sp>
          <p:nvSpPr>
            <p:cNvPr id="364" name="Google Shape;364;p14"/>
            <p:cNvSpPr/>
            <p:nvPr/>
          </p:nvSpPr>
          <p:spPr>
            <a:xfrm>
              <a:off x="9377084" y="5266629"/>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2</a:t>
              </a:r>
              <a:endParaRPr/>
            </a:p>
          </p:txBody>
        </p:sp>
        <p:sp>
          <p:nvSpPr>
            <p:cNvPr id="365" name="Google Shape;365;p14"/>
            <p:cNvSpPr/>
            <p:nvPr/>
          </p:nvSpPr>
          <p:spPr>
            <a:xfrm>
              <a:off x="6610565" y="4576631"/>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66" name="Google Shape;366;p14"/>
            <p:cNvCxnSpPr/>
            <p:nvPr/>
          </p:nvCxnSpPr>
          <p:spPr>
            <a:xfrm>
              <a:off x="9976734"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67" name="Google Shape;367;p14"/>
            <p:cNvCxnSpPr/>
            <p:nvPr/>
          </p:nvCxnSpPr>
          <p:spPr>
            <a:xfrm>
              <a:off x="9582203"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68" name="Google Shape;368;p14"/>
            <p:cNvCxnSpPr/>
            <p:nvPr/>
          </p:nvCxnSpPr>
          <p:spPr>
            <a:xfrm>
              <a:off x="9078002"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69" name="Google Shape;369;p14"/>
            <p:cNvCxnSpPr/>
            <p:nvPr/>
          </p:nvCxnSpPr>
          <p:spPr>
            <a:xfrm>
              <a:off x="8683471" y="5530124"/>
              <a:ext cx="0" cy="415587"/>
            </a:xfrm>
            <a:prstGeom prst="straightConnector1">
              <a:avLst/>
            </a:prstGeom>
            <a:noFill/>
            <a:ln w="38100" cap="flat" cmpd="sng">
              <a:solidFill>
                <a:srgbClr val="FF0000"/>
              </a:solidFill>
              <a:prstDash val="solid"/>
              <a:round/>
              <a:headEnd type="none" w="sm" len="sm"/>
              <a:tailEnd type="none" w="sm" len="sm"/>
            </a:ln>
          </p:spPr>
        </p:cxnSp>
        <p:cxnSp>
          <p:nvCxnSpPr>
            <p:cNvPr id="370" name="Google Shape;370;p14"/>
            <p:cNvCxnSpPr/>
            <p:nvPr/>
          </p:nvCxnSpPr>
          <p:spPr>
            <a:xfrm>
              <a:off x="8401458" y="4847712"/>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71" name="Google Shape;371;p14"/>
            <p:cNvCxnSpPr/>
            <p:nvPr/>
          </p:nvCxnSpPr>
          <p:spPr>
            <a:xfrm>
              <a:off x="8102553" y="5530124"/>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72" name="Google Shape;372;p14"/>
            <p:cNvCxnSpPr/>
            <p:nvPr/>
          </p:nvCxnSpPr>
          <p:spPr>
            <a:xfrm>
              <a:off x="7708022" y="5530124"/>
              <a:ext cx="0" cy="415587"/>
            </a:xfrm>
            <a:prstGeom prst="straightConnector1">
              <a:avLst/>
            </a:prstGeom>
            <a:noFill/>
            <a:ln w="38100" cap="flat" cmpd="sng">
              <a:solidFill>
                <a:srgbClr val="FF0000"/>
              </a:solidFill>
              <a:prstDash val="solid"/>
              <a:round/>
              <a:headEnd type="none" w="sm" len="sm"/>
              <a:tailEnd type="none" w="sm" len="sm"/>
            </a:ln>
          </p:spPr>
        </p:cxnSp>
        <p:cxnSp>
          <p:nvCxnSpPr>
            <p:cNvPr id="373" name="Google Shape;373;p14"/>
            <p:cNvCxnSpPr/>
            <p:nvPr/>
          </p:nvCxnSpPr>
          <p:spPr>
            <a:xfrm>
              <a:off x="7203821" y="5530124"/>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74" name="Google Shape;374;p14"/>
            <p:cNvCxnSpPr/>
            <p:nvPr/>
          </p:nvCxnSpPr>
          <p:spPr>
            <a:xfrm>
              <a:off x="6809290" y="5530124"/>
              <a:ext cx="0" cy="415587"/>
            </a:xfrm>
            <a:prstGeom prst="straightConnector1">
              <a:avLst/>
            </a:prstGeom>
            <a:noFill/>
            <a:ln w="38100" cap="flat" cmpd="sng">
              <a:solidFill>
                <a:srgbClr val="FF0000">
                  <a:alpha val="29803"/>
                </a:srgbClr>
              </a:solidFill>
              <a:prstDash val="solid"/>
              <a:round/>
              <a:headEnd type="none" w="sm" len="sm"/>
              <a:tailEnd type="none" w="sm" len="sm"/>
            </a:ln>
          </p:spPr>
        </p:cxnSp>
      </p:grpSp>
      <p:grpSp>
        <p:nvGrpSpPr>
          <p:cNvPr id="375" name="Google Shape;375;p14"/>
          <p:cNvGrpSpPr/>
          <p:nvPr/>
        </p:nvGrpSpPr>
        <p:grpSpPr>
          <a:xfrm>
            <a:off x="6590722" y="4556986"/>
            <a:ext cx="3568948" cy="1635906"/>
            <a:chOff x="6595882" y="2253850"/>
            <a:chExt cx="3568948" cy="1635906"/>
          </a:xfrm>
        </p:grpSpPr>
        <p:sp>
          <p:nvSpPr>
            <p:cNvPr id="376" name="Google Shape;376;p14"/>
            <p:cNvSpPr/>
            <p:nvPr/>
          </p:nvSpPr>
          <p:spPr>
            <a:xfrm>
              <a:off x="6595884" y="3622931"/>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1</a:t>
              </a:r>
              <a:endParaRPr/>
            </a:p>
          </p:txBody>
        </p:sp>
        <p:sp>
          <p:nvSpPr>
            <p:cNvPr id="377" name="Google Shape;377;p14"/>
            <p:cNvSpPr/>
            <p:nvPr/>
          </p:nvSpPr>
          <p:spPr>
            <a:xfrm>
              <a:off x="7466921" y="2940518"/>
              <a:ext cx="1826870" cy="266825"/>
            </a:xfrm>
            <a:prstGeom prst="rect">
              <a:avLst/>
            </a:prstGeom>
            <a:solidFill>
              <a:srgbClr val="FFBFAB">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Aggregator</a:t>
              </a:r>
              <a:endParaRPr/>
            </a:p>
          </p:txBody>
        </p:sp>
        <p:sp>
          <p:nvSpPr>
            <p:cNvPr id="378" name="Google Shape;378;p14"/>
            <p:cNvSpPr/>
            <p:nvPr/>
          </p:nvSpPr>
          <p:spPr>
            <a:xfrm>
              <a:off x="8465092" y="3622930"/>
              <a:ext cx="1699738"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Telco SEP 2</a:t>
              </a:r>
              <a:endParaRPr/>
            </a:p>
          </p:txBody>
        </p:sp>
        <p:sp>
          <p:nvSpPr>
            <p:cNvPr id="379" name="Google Shape;379;p14"/>
            <p:cNvSpPr/>
            <p:nvPr/>
          </p:nvSpPr>
          <p:spPr>
            <a:xfrm>
              <a:off x="6595883" y="2943849"/>
              <a:ext cx="802429" cy="266825"/>
            </a:xfrm>
            <a:prstGeom prst="rect">
              <a:avLst/>
            </a:prstGeom>
            <a:solidFill>
              <a:srgbClr val="9DD2F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Portal 1</a:t>
              </a:r>
              <a:endParaRPr/>
            </a:p>
          </p:txBody>
        </p:sp>
        <p:sp>
          <p:nvSpPr>
            <p:cNvPr id="380" name="Google Shape;380;p14"/>
            <p:cNvSpPr/>
            <p:nvPr/>
          </p:nvSpPr>
          <p:spPr>
            <a:xfrm>
              <a:off x="9362401" y="2943848"/>
              <a:ext cx="802429" cy="266825"/>
            </a:xfrm>
            <a:prstGeom prst="rect">
              <a:avLst/>
            </a:prstGeom>
            <a:solidFill>
              <a:srgbClr val="9DD2FC">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A5A5A5"/>
                  </a:solidFill>
                  <a:latin typeface="Montserrat Medium"/>
                  <a:ea typeface="Montserrat Medium"/>
                  <a:cs typeface="Montserrat Medium"/>
                  <a:sym typeface="Montserrat Medium"/>
                </a:rPr>
                <a:t>Portal 2</a:t>
              </a:r>
              <a:endParaRPr/>
            </a:p>
          </p:txBody>
        </p:sp>
        <p:sp>
          <p:nvSpPr>
            <p:cNvPr id="381" name="Google Shape;381;p14"/>
            <p:cNvSpPr/>
            <p:nvPr/>
          </p:nvSpPr>
          <p:spPr>
            <a:xfrm>
              <a:off x="6595882" y="2253850"/>
              <a:ext cx="3568947" cy="266825"/>
            </a:xfrm>
            <a:prstGeom prst="rect">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End Consumer</a:t>
              </a:r>
              <a:endParaRPr/>
            </a:p>
          </p:txBody>
        </p:sp>
        <p:cxnSp>
          <p:nvCxnSpPr>
            <p:cNvPr id="382" name="Google Shape;382;p14"/>
            <p:cNvCxnSpPr/>
            <p:nvPr/>
          </p:nvCxnSpPr>
          <p:spPr>
            <a:xfrm>
              <a:off x="9962051" y="320734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83" name="Google Shape;383;p14"/>
            <p:cNvCxnSpPr/>
            <p:nvPr/>
          </p:nvCxnSpPr>
          <p:spPr>
            <a:xfrm>
              <a:off x="9567520" y="320734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84" name="Google Shape;384;p14"/>
            <p:cNvCxnSpPr/>
            <p:nvPr/>
          </p:nvCxnSpPr>
          <p:spPr>
            <a:xfrm>
              <a:off x="9063319" y="320734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85" name="Google Shape;385;p14"/>
            <p:cNvCxnSpPr/>
            <p:nvPr/>
          </p:nvCxnSpPr>
          <p:spPr>
            <a:xfrm>
              <a:off x="8668788" y="320734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86" name="Google Shape;386;p14"/>
            <p:cNvCxnSpPr/>
            <p:nvPr/>
          </p:nvCxnSpPr>
          <p:spPr>
            <a:xfrm>
              <a:off x="7002357" y="2528261"/>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87" name="Google Shape;387;p14"/>
            <p:cNvCxnSpPr/>
            <p:nvPr/>
          </p:nvCxnSpPr>
          <p:spPr>
            <a:xfrm>
              <a:off x="6786092" y="3216595"/>
              <a:ext cx="1867730" cy="402079"/>
            </a:xfrm>
            <a:prstGeom prst="straightConnector1">
              <a:avLst/>
            </a:prstGeom>
            <a:noFill/>
            <a:ln w="38100" cap="flat" cmpd="sng">
              <a:solidFill>
                <a:srgbClr val="FF0000"/>
              </a:solidFill>
              <a:prstDash val="solid"/>
              <a:round/>
              <a:headEnd type="none" w="sm" len="sm"/>
              <a:tailEnd type="none" w="sm" len="sm"/>
            </a:ln>
          </p:spPr>
        </p:cxnSp>
        <p:cxnSp>
          <p:nvCxnSpPr>
            <p:cNvPr id="388" name="Google Shape;388;p14"/>
            <p:cNvCxnSpPr/>
            <p:nvPr/>
          </p:nvCxnSpPr>
          <p:spPr>
            <a:xfrm>
              <a:off x="7198910" y="3221542"/>
              <a:ext cx="1845972" cy="396470"/>
            </a:xfrm>
            <a:prstGeom prst="straightConnector1">
              <a:avLst/>
            </a:prstGeom>
            <a:noFill/>
            <a:ln w="38100" cap="flat" cmpd="sng">
              <a:solidFill>
                <a:schemeClr val="accent2"/>
              </a:solidFill>
              <a:prstDash val="solid"/>
              <a:round/>
              <a:headEnd type="none" w="sm" len="sm"/>
              <a:tailEnd type="none" w="sm" len="sm"/>
            </a:ln>
          </p:spPr>
        </p:cxnSp>
        <p:cxnSp>
          <p:nvCxnSpPr>
            <p:cNvPr id="389" name="Google Shape;389;p14"/>
            <p:cNvCxnSpPr/>
            <p:nvPr/>
          </p:nvCxnSpPr>
          <p:spPr>
            <a:xfrm>
              <a:off x="8102553" y="3210673"/>
              <a:ext cx="0" cy="415587"/>
            </a:xfrm>
            <a:prstGeom prst="straightConnector1">
              <a:avLst/>
            </a:prstGeom>
            <a:noFill/>
            <a:ln w="38100" cap="flat" cmpd="sng">
              <a:solidFill>
                <a:schemeClr val="accent2">
                  <a:alpha val="29803"/>
                </a:schemeClr>
              </a:solidFill>
              <a:prstDash val="solid"/>
              <a:round/>
              <a:headEnd type="none" w="sm" len="sm"/>
              <a:tailEnd type="none" w="sm" len="sm"/>
            </a:ln>
          </p:spPr>
        </p:cxnSp>
        <p:cxnSp>
          <p:nvCxnSpPr>
            <p:cNvPr id="390" name="Google Shape;390;p14"/>
            <p:cNvCxnSpPr/>
            <p:nvPr/>
          </p:nvCxnSpPr>
          <p:spPr>
            <a:xfrm>
              <a:off x="7708022" y="3210673"/>
              <a:ext cx="0" cy="415587"/>
            </a:xfrm>
            <a:prstGeom prst="straightConnector1">
              <a:avLst/>
            </a:prstGeom>
            <a:noFill/>
            <a:ln w="38100" cap="flat" cmpd="sng">
              <a:solidFill>
                <a:srgbClr val="FF0000">
                  <a:alpha val="29803"/>
                </a:srgbClr>
              </a:solidFill>
              <a:prstDash val="solid"/>
              <a:round/>
              <a:headEnd type="none" w="sm" len="sm"/>
              <a:tailEnd type="none" w="sm" len="sm"/>
            </a:ln>
          </p:spPr>
        </p:cxnSp>
        <p:cxnSp>
          <p:nvCxnSpPr>
            <p:cNvPr id="391" name="Google Shape;391;p14"/>
            <p:cNvCxnSpPr/>
            <p:nvPr/>
          </p:nvCxnSpPr>
          <p:spPr>
            <a:xfrm>
              <a:off x="7203821" y="3210673"/>
              <a:ext cx="0" cy="415587"/>
            </a:xfrm>
            <a:prstGeom prst="straightConnector1">
              <a:avLst/>
            </a:prstGeom>
            <a:noFill/>
            <a:ln w="38100" cap="flat" cmpd="sng">
              <a:solidFill>
                <a:schemeClr val="accent2"/>
              </a:solidFill>
              <a:prstDash val="solid"/>
              <a:round/>
              <a:headEnd type="none" w="sm" len="sm"/>
              <a:tailEnd type="none" w="sm" len="sm"/>
            </a:ln>
          </p:spPr>
        </p:cxnSp>
        <p:cxnSp>
          <p:nvCxnSpPr>
            <p:cNvPr id="392" name="Google Shape;392;p14"/>
            <p:cNvCxnSpPr/>
            <p:nvPr/>
          </p:nvCxnSpPr>
          <p:spPr>
            <a:xfrm>
              <a:off x="6809290" y="3210673"/>
              <a:ext cx="0" cy="415500"/>
            </a:xfrm>
            <a:prstGeom prst="straightConnector1">
              <a:avLst/>
            </a:prstGeom>
            <a:noFill/>
            <a:ln w="38100" cap="flat" cmpd="sng">
              <a:solidFill>
                <a:srgbClr val="FF0000"/>
              </a:solidFill>
              <a:prstDash val="solid"/>
              <a:round/>
              <a:headEnd type="none" w="sm" len="sm"/>
              <a:tailEnd type="none" w="sm" len="sm"/>
            </a:ln>
          </p:spPr>
        </p:cxnSp>
      </p:grpSp>
      <p:sp>
        <p:nvSpPr>
          <p:cNvPr id="393" name="Google Shape;393;p14"/>
          <p:cNvSpPr/>
          <p:nvPr/>
        </p:nvSpPr>
        <p:spPr>
          <a:xfrm>
            <a:off x="5133425" y="2105425"/>
            <a:ext cx="1235400" cy="2043900"/>
          </a:xfrm>
          <a:prstGeom prst="rect">
            <a:avLst/>
          </a:prstGeom>
          <a:solidFill>
            <a:srgbClr val="3A9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Light"/>
              <a:ea typeface="Montserrat Light"/>
              <a:cs typeface="Montserrat Light"/>
              <a:sym typeface="Montserrat Light"/>
            </a:endParaRPr>
          </a:p>
        </p:txBody>
      </p:sp>
      <p:sp>
        <p:nvSpPr>
          <p:cNvPr id="394" name="Google Shape;394;p14"/>
          <p:cNvSpPr txBox="1">
            <a:spLocks noGrp="1"/>
          </p:cNvSpPr>
          <p:nvPr>
            <p:ph type="body" idx="1"/>
          </p:nvPr>
        </p:nvSpPr>
        <p:spPr>
          <a:xfrm>
            <a:off x="5207138" y="2170525"/>
            <a:ext cx="1091100" cy="1913700"/>
          </a:xfrm>
          <a:prstGeom prst="rect">
            <a:avLst/>
          </a:prstGeom>
          <a:noFill/>
          <a:ln>
            <a:noFill/>
          </a:ln>
        </p:spPr>
        <p:txBody>
          <a:bodyPr spcFirstLastPara="1" wrap="square" lIns="0" tIns="0" rIns="0" bIns="0" anchor="t" anchorCtr="0">
            <a:spAutoFit/>
          </a:bodyPr>
          <a:lstStyle/>
          <a:p>
            <a:pPr marL="0" lvl="0" indent="0" algn="l" rtl="0">
              <a:lnSpc>
                <a:spcPct val="104000"/>
              </a:lnSpc>
              <a:spcBef>
                <a:spcPts val="0"/>
              </a:spcBef>
              <a:spcAft>
                <a:spcPts val="0"/>
              </a:spcAft>
              <a:buClr>
                <a:schemeClr val="dk2"/>
              </a:buClr>
              <a:buSzPts val="1000"/>
              <a:buNone/>
            </a:pPr>
            <a:r>
              <a:rPr lang="en-US" sz="1200">
                <a:solidFill>
                  <a:schemeClr val="lt1"/>
                </a:solidFill>
              </a:rPr>
              <a:t>Blue lines =</a:t>
            </a: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CAMARA APIs</a:t>
            </a:r>
            <a:endParaRPr sz="1200">
              <a:solidFill>
                <a:schemeClr val="lt1"/>
              </a:solidFill>
            </a:endParaRPr>
          </a:p>
          <a:p>
            <a:pPr marL="0" lvl="0" indent="0" algn="l" rtl="0">
              <a:lnSpc>
                <a:spcPct val="104000"/>
              </a:lnSpc>
              <a:spcBef>
                <a:spcPts val="0"/>
              </a:spcBef>
              <a:spcAft>
                <a:spcPts val="0"/>
              </a:spcAft>
              <a:buClr>
                <a:schemeClr val="dk2"/>
              </a:buClr>
              <a:buSzPts val="1000"/>
              <a:buNone/>
            </a:pP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Red lines =</a:t>
            </a: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Operate APIs</a:t>
            </a:r>
            <a:endParaRPr sz="1200">
              <a:solidFill>
                <a:schemeClr val="lt1"/>
              </a:solidFill>
            </a:endParaRPr>
          </a:p>
          <a:p>
            <a:pPr marL="0" lvl="0" indent="0" algn="l" rtl="0">
              <a:lnSpc>
                <a:spcPct val="104000"/>
              </a:lnSpc>
              <a:spcBef>
                <a:spcPts val="0"/>
              </a:spcBef>
              <a:spcAft>
                <a:spcPts val="0"/>
              </a:spcAft>
              <a:buClr>
                <a:schemeClr val="dk2"/>
              </a:buClr>
              <a:buSzPts val="1000"/>
              <a:buNone/>
            </a:pPr>
            <a:endParaRPr sz="1200">
              <a:solidFill>
                <a:schemeClr val="lt1"/>
              </a:solidFill>
            </a:endParaRPr>
          </a:p>
          <a:p>
            <a:pPr marL="0" lvl="0" indent="0" algn="l" rtl="0">
              <a:lnSpc>
                <a:spcPct val="104000"/>
              </a:lnSpc>
              <a:spcBef>
                <a:spcPts val="0"/>
              </a:spcBef>
              <a:spcAft>
                <a:spcPts val="0"/>
              </a:spcAft>
              <a:buClr>
                <a:schemeClr val="dk2"/>
              </a:buClr>
              <a:buSzPts val="1000"/>
              <a:buNone/>
            </a:pPr>
            <a:r>
              <a:rPr lang="en-US" sz="1200">
                <a:solidFill>
                  <a:schemeClr val="lt1"/>
                </a:solidFill>
              </a:rPr>
              <a:t>SEP= </a:t>
            </a:r>
            <a:br>
              <a:rPr lang="en-US" sz="1200">
                <a:solidFill>
                  <a:schemeClr val="lt1"/>
                </a:solidFill>
              </a:rPr>
            </a:br>
            <a:r>
              <a:rPr lang="en-US" sz="1200">
                <a:solidFill>
                  <a:schemeClr val="lt1"/>
                </a:solidFill>
              </a:rPr>
              <a:t>Service Exposure Platform</a:t>
            </a:r>
            <a:endParaRPr sz="12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15"/>
          <p:cNvSpPr txBox="1">
            <a:spLocks noGrp="1"/>
          </p:cNvSpPr>
          <p:nvPr>
            <p:ph type="title"/>
          </p:nvPr>
        </p:nvSpPr>
        <p:spPr>
          <a:xfrm>
            <a:off x="444373" y="413152"/>
            <a:ext cx="7012717"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is different now in comparison</a:t>
            </a:r>
            <a:br>
              <a:rPr lang="en-US"/>
            </a:br>
            <a:r>
              <a:rPr lang="en-US"/>
              <a:t>to former API exposure trials?</a:t>
            </a:r>
            <a:endParaRPr/>
          </a:p>
        </p:txBody>
      </p:sp>
      <p:sp>
        <p:nvSpPr>
          <p:cNvPr id="402" name="Google Shape;402;p15"/>
          <p:cNvSpPr txBox="1"/>
          <p:nvPr/>
        </p:nvSpPr>
        <p:spPr>
          <a:xfrm>
            <a:off x="444375" y="2023620"/>
            <a:ext cx="10787100" cy="409338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Simplicity</a:t>
            </a:r>
            <a:r>
              <a:rPr lang="en-US" sz="2000" dirty="0">
                <a:solidFill>
                  <a:schemeClr val="dk1"/>
                </a:solidFill>
                <a:latin typeface="Montserrat Light"/>
                <a:ea typeface="Montserrat Light"/>
                <a:cs typeface="Montserrat Light"/>
                <a:sym typeface="Montserrat Light"/>
              </a:rPr>
              <a:t> – Telco complexity is hidden behind simple, easy to use APIs</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Demand driven</a:t>
            </a:r>
            <a:r>
              <a:rPr lang="en-US" sz="2000" dirty="0">
                <a:solidFill>
                  <a:schemeClr val="dk1"/>
                </a:solidFill>
                <a:latin typeface="Montserrat Medium"/>
                <a:ea typeface="Montserrat Medium"/>
                <a:cs typeface="Montserrat Medium"/>
                <a:sym typeface="Montserrat Medium"/>
              </a:rPr>
              <a:t> </a:t>
            </a:r>
            <a:r>
              <a:rPr lang="en-US" sz="2000" dirty="0">
                <a:solidFill>
                  <a:schemeClr val="dk1"/>
                </a:solidFill>
                <a:latin typeface="Montserrat Light"/>
                <a:ea typeface="Montserrat Light"/>
                <a:cs typeface="Montserrat Light"/>
                <a:sym typeface="Montserrat Light"/>
              </a:rPr>
              <a:t>- Listening to API consumer’s voice and demand</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Availability</a:t>
            </a:r>
            <a:r>
              <a:rPr lang="en-US" sz="2000" dirty="0">
                <a:solidFill>
                  <a:schemeClr val="dk1"/>
                </a:solidFill>
                <a:latin typeface="Montserrat Light"/>
                <a:ea typeface="Montserrat Light"/>
                <a:cs typeface="Montserrat Light"/>
                <a:sym typeface="Montserrat Light"/>
              </a:rPr>
              <a:t> – Open APIs with great support of many operators on many platforms</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Alignment</a:t>
            </a:r>
            <a:r>
              <a:rPr lang="en-US" sz="2000" dirty="0">
                <a:solidFill>
                  <a:srgbClr val="3A9BF3"/>
                </a:solidFill>
                <a:latin typeface="Montserrat Light"/>
                <a:ea typeface="Montserrat Light"/>
                <a:cs typeface="Montserrat Light"/>
                <a:sym typeface="Montserrat Light"/>
              </a:rPr>
              <a:t> </a:t>
            </a:r>
            <a:r>
              <a:rPr lang="en-US" sz="2000" dirty="0">
                <a:solidFill>
                  <a:schemeClr val="dk1"/>
                </a:solidFill>
                <a:latin typeface="Montserrat Light"/>
                <a:ea typeface="Montserrat Light"/>
                <a:cs typeface="Montserrat Light"/>
                <a:sym typeface="Montserrat Light"/>
              </a:rPr>
              <a:t>- With standardization bodies like TM Forum, GSMA or ETSI-MEC</a:t>
            </a:r>
            <a:endParaRPr sz="2000" dirty="0">
              <a:latin typeface="Montserrat"/>
              <a:ea typeface="Montserrat"/>
              <a:cs typeface="Montserrat"/>
              <a:sym typeface="Montserrat"/>
            </a:endParaRPr>
          </a:p>
          <a:p>
            <a:pPr marL="285750" marR="0" lvl="0" indent="-158750" algn="l" rtl="0">
              <a:spcBef>
                <a:spcPts val="0"/>
              </a:spcBef>
              <a:spcAft>
                <a:spcPts val="0"/>
              </a:spcAft>
              <a:buClr>
                <a:schemeClr val="dk1"/>
              </a:buClr>
              <a:buSzPts val="2000"/>
              <a:buFont typeface="Montserrat Light"/>
              <a:buNone/>
            </a:pPr>
            <a:endParaRPr sz="2000" dirty="0">
              <a:solidFill>
                <a:schemeClr val="dk1"/>
              </a:solidFill>
              <a:latin typeface="Montserrat Light"/>
              <a:ea typeface="Montserrat Light"/>
              <a:cs typeface="Montserrat Light"/>
              <a:sym typeface="Montserrat Light"/>
            </a:endParaRPr>
          </a:p>
          <a:p>
            <a:pPr marL="285750" marR="0" lvl="0" indent="-285750" algn="l" rtl="0">
              <a:spcBef>
                <a:spcPts val="0"/>
              </a:spcBef>
              <a:spcAft>
                <a:spcPts val="0"/>
              </a:spcAft>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Sustainability</a:t>
            </a:r>
            <a:r>
              <a:rPr lang="en-US" sz="2000" dirty="0">
                <a:solidFill>
                  <a:schemeClr val="dk1"/>
                </a:solidFill>
                <a:latin typeface="Montserrat Light"/>
                <a:ea typeface="Montserrat Light"/>
                <a:cs typeface="Montserrat Light"/>
                <a:sym typeface="Montserrat Light"/>
              </a:rPr>
              <a:t> – We have the CEOs behind (e.g. Open Gateway MoU, API Venture)</a:t>
            </a:r>
          </a:p>
          <a:p>
            <a:pPr marL="285750" marR="0" lvl="0" indent="-285750" algn="l" rtl="0">
              <a:spcBef>
                <a:spcPts val="0"/>
              </a:spcBef>
              <a:spcAft>
                <a:spcPts val="0"/>
              </a:spcAft>
              <a:buClr>
                <a:srgbClr val="3A9BF3"/>
              </a:buClr>
              <a:buSzPts val="2000"/>
              <a:buFont typeface="Montserrat"/>
              <a:buChar char="•"/>
            </a:pPr>
            <a:endParaRPr lang="en-US" sz="2000" dirty="0">
              <a:solidFill>
                <a:schemeClr val="dk1"/>
              </a:solidFill>
              <a:latin typeface="Montserrat Light"/>
              <a:ea typeface="Montserrat Light"/>
              <a:cs typeface="Montserrat Light"/>
              <a:sym typeface="Montserrat Light"/>
            </a:endParaRPr>
          </a:p>
          <a:p>
            <a:pPr marL="285750" indent="-285750">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Telco maturity</a:t>
            </a:r>
            <a:r>
              <a:rPr lang="en-US" sz="2000" dirty="0">
                <a:solidFill>
                  <a:schemeClr val="dk1"/>
                </a:solidFill>
                <a:latin typeface="Montserrat Light"/>
                <a:ea typeface="Montserrat Light"/>
                <a:cs typeface="Montserrat Light"/>
                <a:sym typeface="Montserrat Light"/>
              </a:rPr>
              <a:t> – Telcos are now more digital and cloud oriented</a:t>
            </a:r>
          </a:p>
          <a:p>
            <a:pPr marL="285750" indent="-285750">
              <a:buClr>
                <a:srgbClr val="3A9BF3"/>
              </a:buClr>
              <a:buSzPts val="2000"/>
              <a:buFont typeface="Montserrat"/>
              <a:buChar char="•"/>
            </a:pPr>
            <a:endParaRPr lang="en-US" sz="2000" dirty="0">
              <a:solidFill>
                <a:schemeClr val="dk1"/>
              </a:solidFill>
              <a:latin typeface="Montserrat Light"/>
              <a:ea typeface="Montserrat Light"/>
              <a:cs typeface="Montserrat Light"/>
              <a:sym typeface="Montserrat Light"/>
            </a:endParaRPr>
          </a:p>
          <a:p>
            <a:pPr marL="285750" indent="-285750">
              <a:buClr>
                <a:srgbClr val="3A9BF3"/>
              </a:buClr>
              <a:buSzPts val="2000"/>
              <a:buFont typeface="Montserrat"/>
              <a:buChar char="•"/>
            </a:pPr>
            <a:r>
              <a:rPr lang="en-US" sz="2000" dirty="0">
                <a:solidFill>
                  <a:srgbClr val="3A9BF3"/>
                </a:solidFill>
                <a:latin typeface="Montserrat Medium"/>
                <a:ea typeface="Montserrat Medium"/>
                <a:cs typeface="Montserrat Medium"/>
                <a:sym typeface="Montserrat Medium"/>
              </a:rPr>
              <a:t>Privacy</a:t>
            </a:r>
            <a:r>
              <a:rPr lang="en-US" sz="2000" dirty="0">
                <a:solidFill>
                  <a:schemeClr val="dk1"/>
                </a:solidFill>
                <a:latin typeface="Montserrat Light"/>
                <a:ea typeface="Montserrat Light"/>
                <a:cs typeface="Montserrat Light"/>
                <a:sym typeface="Montserrat Light"/>
              </a:rPr>
              <a:t> – Well defined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Where we started…</a:t>
            </a:r>
            <a:endParaRPr/>
          </a:p>
        </p:txBody>
      </p:sp>
      <p:sp>
        <p:nvSpPr>
          <p:cNvPr id="410" name="Google Shape;410;p16"/>
          <p:cNvSpPr txBox="1">
            <a:spLocks noGrp="1"/>
          </p:cNvSpPr>
          <p:nvPr>
            <p:ph type="body" idx="1"/>
          </p:nvPr>
        </p:nvSpPr>
        <p:spPr>
          <a:xfrm>
            <a:off x="428625" y="2465450"/>
            <a:ext cx="3591600" cy="28647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2000"/>
              <a:t>Launched at MWC Barcelona 2022</a:t>
            </a:r>
            <a:endParaRPr sz="2000"/>
          </a:p>
          <a:p>
            <a:pPr marL="0" lvl="0" indent="0" algn="l" rtl="0">
              <a:lnSpc>
                <a:spcPct val="104000"/>
              </a:lnSpc>
              <a:spcBef>
                <a:spcPts val="1200"/>
              </a:spcBef>
              <a:spcAft>
                <a:spcPts val="0"/>
              </a:spcAft>
              <a:buClr>
                <a:schemeClr val="dk2"/>
              </a:buClr>
              <a:buSzPts val="1600"/>
              <a:buNone/>
            </a:pPr>
            <a:r>
              <a:rPr lang="en-US" sz="2000"/>
              <a:t>22 Launch Partners</a:t>
            </a:r>
            <a:endParaRPr sz="2000"/>
          </a:p>
          <a:p>
            <a:pPr marL="0" lvl="0" indent="0" algn="l" rtl="0">
              <a:lnSpc>
                <a:spcPct val="104000"/>
              </a:lnSpc>
              <a:spcBef>
                <a:spcPts val="1200"/>
              </a:spcBef>
              <a:spcAft>
                <a:spcPts val="0"/>
              </a:spcAft>
              <a:buClr>
                <a:schemeClr val="dk2"/>
              </a:buClr>
              <a:buSzPts val="1600"/>
              <a:buNone/>
            </a:pPr>
            <a:r>
              <a:rPr lang="en-US" sz="2000"/>
              <a:t>Supported by GSMA and Linux Foundation</a:t>
            </a:r>
            <a:endParaRPr sz="2000"/>
          </a:p>
          <a:p>
            <a:pPr marL="0" lvl="0" indent="0" algn="l" rtl="0">
              <a:lnSpc>
                <a:spcPct val="104000"/>
              </a:lnSpc>
              <a:spcBef>
                <a:spcPts val="1200"/>
              </a:spcBef>
              <a:spcAft>
                <a:spcPts val="0"/>
              </a:spcAft>
              <a:buClr>
                <a:schemeClr val="dk2"/>
              </a:buClr>
              <a:buSzPts val="1600"/>
              <a:buNone/>
            </a:pPr>
            <a:r>
              <a:rPr lang="en-US" sz="2000"/>
              <a:t>Simple idea to “standardize” developer facing APIs</a:t>
            </a:r>
            <a:endParaRPr sz="2000"/>
          </a:p>
          <a:p>
            <a:pPr marL="0" lvl="0" indent="0" algn="l" rtl="0">
              <a:lnSpc>
                <a:spcPct val="104000"/>
              </a:lnSpc>
              <a:spcBef>
                <a:spcPts val="1200"/>
              </a:spcBef>
              <a:spcAft>
                <a:spcPts val="0"/>
              </a:spcAft>
              <a:buClr>
                <a:schemeClr val="dk2"/>
              </a:buClr>
              <a:buSzPts val="1600"/>
              <a:buNone/>
            </a:pPr>
            <a:endParaRPr sz="2000"/>
          </a:p>
        </p:txBody>
      </p:sp>
      <p:grpSp>
        <p:nvGrpSpPr>
          <p:cNvPr id="411" name="Google Shape;411;p16"/>
          <p:cNvGrpSpPr/>
          <p:nvPr/>
        </p:nvGrpSpPr>
        <p:grpSpPr>
          <a:xfrm>
            <a:off x="4020226" y="2397791"/>
            <a:ext cx="7386280" cy="3189925"/>
            <a:chOff x="-29463" y="1726839"/>
            <a:chExt cx="11259573" cy="4862690"/>
          </a:xfrm>
        </p:grpSpPr>
        <p:pic>
          <p:nvPicPr>
            <p:cNvPr id="412" name="Google Shape;412;p16"/>
            <p:cNvPicPr preferRelativeResize="0"/>
            <p:nvPr/>
          </p:nvPicPr>
          <p:blipFill rotWithShape="1">
            <a:blip r:embed="rId3">
              <a:alphaModFix/>
            </a:blip>
            <a:srcRect/>
            <a:stretch/>
          </p:blipFill>
          <p:spPr>
            <a:xfrm>
              <a:off x="9517618" y="4871428"/>
              <a:ext cx="1712492" cy="980793"/>
            </a:xfrm>
            <a:prstGeom prst="rect">
              <a:avLst/>
            </a:prstGeom>
            <a:noFill/>
            <a:ln>
              <a:noFill/>
            </a:ln>
          </p:spPr>
        </p:pic>
        <p:pic>
          <p:nvPicPr>
            <p:cNvPr id="413" name="Google Shape;413;p16"/>
            <p:cNvPicPr preferRelativeResize="0"/>
            <p:nvPr/>
          </p:nvPicPr>
          <p:blipFill rotWithShape="1">
            <a:blip r:embed="rId4">
              <a:alphaModFix/>
            </a:blip>
            <a:srcRect/>
            <a:stretch/>
          </p:blipFill>
          <p:spPr>
            <a:xfrm>
              <a:off x="5407128" y="3796149"/>
              <a:ext cx="980791" cy="996361"/>
            </a:xfrm>
            <a:prstGeom prst="rect">
              <a:avLst/>
            </a:prstGeom>
            <a:noFill/>
            <a:ln>
              <a:noFill/>
            </a:ln>
          </p:spPr>
        </p:pic>
        <p:pic>
          <p:nvPicPr>
            <p:cNvPr id="414" name="Google Shape;414;p16"/>
            <p:cNvPicPr preferRelativeResize="0"/>
            <p:nvPr/>
          </p:nvPicPr>
          <p:blipFill rotWithShape="1">
            <a:blip r:embed="rId5">
              <a:alphaModFix/>
            </a:blip>
            <a:srcRect/>
            <a:stretch/>
          </p:blipFill>
          <p:spPr>
            <a:xfrm>
              <a:off x="393999" y="3679388"/>
              <a:ext cx="2522034" cy="1229882"/>
            </a:xfrm>
            <a:prstGeom prst="rect">
              <a:avLst/>
            </a:prstGeom>
            <a:noFill/>
            <a:ln>
              <a:noFill/>
            </a:ln>
          </p:spPr>
        </p:pic>
        <p:pic>
          <p:nvPicPr>
            <p:cNvPr id="415" name="Google Shape;415;p16"/>
            <p:cNvPicPr preferRelativeResize="0"/>
            <p:nvPr/>
          </p:nvPicPr>
          <p:blipFill rotWithShape="1">
            <a:blip r:embed="rId6">
              <a:alphaModFix/>
            </a:blip>
            <a:srcRect/>
            <a:stretch/>
          </p:blipFill>
          <p:spPr>
            <a:xfrm>
              <a:off x="375027" y="4700179"/>
              <a:ext cx="1307721" cy="1323291"/>
            </a:xfrm>
            <a:prstGeom prst="rect">
              <a:avLst/>
            </a:prstGeom>
            <a:noFill/>
            <a:ln>
              <a:noFill/>
            </a:ln>
          </p:spPr>
        </p:pic>
        <p:pic>
          <p:nvPicPr>
            <p:cNvPr id="416" name="Google Shape;416;p16"/>
            <p:cNvPicPr preferRelativeResize="0"/>
            <p:nvPr/>
          </p:nvPicPr>
          <p:blipFill rotWithShape="1">
            <a:blip r:embed="rId7">
              <a:alphaModFix/>
            </a:blip>
            <a:srcRect/>
            <a:stretch/>
          </p:blipFill>
          <p:spPr>
            <a:xfrm>
              <a:off x="10217067" y="1835816"/>
              <a:ext cx="856246" cy="871816"/>
            </a:xfrm>
            <a:prstGeom prst="rect">
              <a:avLst/>
            </a:prstGeom>
            <a:noFill/>
            <a:ln>
              <a:noFill/>
            </a:ln>
          </p:spPr>
        </p:pic>
        <p:pic>
          <p:nvPicPr>
            <p:cNvPr id="417" name="Google Shape;417;p16"/>
            <p:cNvPicPr preferRelativeResize="0"/>
            <p:nvPr/>
          </p:nvPicPr>
          <p:blipFill rotWithShape="1">
            <a:blip r:embed="rId8">
              <a:alphaModFix/>
            </a:blip>
            <a:srcRect/>
            <a:stretch/>
          </p:blipFill>
          <p:spPr>
            <a:xfrm>
              <a:off x="220040" y="1726839"/>
              <a:ext cx="1074200" cy="1089770"/>
            </a:xfrm>
            <a:prstGeom prst="rect">
              <a:avLst/>
            </a:prstGeom>
            <a:noFill/>
            <a:ln>
              <a:noFill/>
            </a:ln>
          </p:spPr>
        </p:pic>
        <p:pic>
          <p:nvPicPr>
            <p:cNvPr id="418" name="Google Shape;418;p16"/>
            <p:cNvPicPr preferRelativeResize="0"/>
            <p:nvPr/>
          </p:nvPicPr>
          <p:blipFill rotWithShape="1">
            <a:blip r:embed="rId9">
              <a:alphaModFix/>
            </a:blip>
            <a:srcRect/>
            <a:stretch/>
          </p:blipFill>
          <p:spPr>
            <a:xfrm>
              <a:off x="8920259" y="2733398"/>
              <a:ext cx="2124224" cy="1194875"/>
            </a:xfrm>
            <a:prstGeom prst="rect">
              <a:avLst/>
            </a:prstGeom>
            <a:noFill/>
            <a:ln>
              <a:noFill/>
            </a:ln>
          </p:spPr>
        </p:pic>
        <p:pic>
          <p:nvPicPr>
            <p:cNvPr id="419" name="Google Shape;419;p16"/>
            <p:cNvPicPr preferRelativeResize="0"/>
            <p:nvPr/>
          </p:nvPicPr>
          <p:blipFill rotWithShape="1">
            <a:blip r:embed="rId10">
              <a:alphaModFix/>
            </a:blip>
            <a:srcRect/>
            <a:stretch/>
          </p:blipFill>
          <p:spPr>
            <a:xfrm>
              <a:off x="6585761" y="2854958"/>
              <a:ext cx="1741015" cy="951754"/>
            </a:xfrm>
            <a:prstGeom prst="rect">
              <a:avLst/>
            </a:prstGeom>
            <a:noFill/>
            <a:ln>
              <a:noFill/>
            </a:ln>
          </p:spPr>
        </p:pic>
        <p:pic>
          <p:nvPicPr>
            <p:cNvPr id="420" name="Google Shape;420;p16" descr="Ein Bild, das Text, Uhr, Messanzeige enthält.&#10;&#10;Automatisch generierte Beschreibung"/>
            <p:cNvPicPr preferRelativeResize="0"/>
            <p:nvPr/>
          </p:nvPicPr>
          <p:blipFill rotWithShape="1">
            <a:blip r:embed="rId11">
              <a:alphaModFix/>
            </a:blip>
            <a:srcRect/>
            <a:stretch/>
          </p:blipFill>
          <p:spPr>
            <a:xfrm>
              <a:off x="9038854" y="4044732"/>
              <a:ext cx="2042161" cy="499195"/>
            </a:xfrm>
            <a:prstGeom prst="rect">
              <a:avLst/>
            </a:prstGeom>
            <a:noFill/>
            <a:ln>
              <a:noFill/>
            </a:ln>
          </p:spPr>
        </p:pic>
        <p:pic>
          <p:nvPicPr>
            <p:cNvPr id="421" name="Google Shape;421;p16"/>
            <p:cNvPicPr preferRelativeResize="0"/>
            <p:nvPr/>
          </p:nvPicPr>
          <p:blipFill rotWithShape="1">
            <a:blip r:embed="rId12">
              <a:alphaModFix/>
            </a:blip>
            <a:srcRect/>
            <a:stretch/>
          </p:blipFill>
          <p:spPr>
            <a:xfrm>
              <a:off x="4329410" y="1951031"/>
              <a:ext cx="592386" cy="641387"/>
            </a:xfrm>
            <a:prstGeom prst="rect">
              <a:avLst/>
            </a:prstGeom>
            <a:noFill/>
            <a:ln>
              <a:noFill/>
            </a:ln>
          </p:spPr>
        </p:pic>
        <p:pic>
          <p:nvPicPr>
            <p:cNvPr id="422" name="Google Shape;422;p16"/>
            <p:cNvPicPr preferRelativeResize="0"/>
            <p:nvPr/>
          </p:nvPicPr>
          <p:blipFill rotWithShape="1">
            <a:blip r:embed="rId13">
              <a:alphaModFix/>
            </a:blip>
            <a:srcRect/>
            <a:stretch/>
          </p:blipFill>
          <p:spPr>
            <a:xfrm>
              <a:off x="6598285" y="3880397"/>
              <a:ext cx="827865" cy="827865"/>
            </a:xfrm>
            <a:prstGeom prst="rect">
              <a:avLst/>
            </a:prstGeom>
            <a:noFill/>
            <a:ln>
              <a:noFill/>
            </a:ln>
          </p:spPr>
        </p:pic>
        <p:pic>
          <p:nvPicPr>
            <p:cNvPr id="423" name="Google Shape;423;p16"/>
            <p:cNvPicPr preferRelativeResize="0"/>
            <p:nvPr/>
          </p:nvPicPr>
          <p:blipFill rotWithShape="1">
            <a:blip r:embed="rId14">
              <a:alphaModFix/>
            </a:blip>
            <a:srcRect/>
            <a:stretch/>
          </p:blipFill>
          <p:spPr>
            <a:xfrm>
              <a:off x="4565095" y="4871428"/>
              <a:ext cx="2979651" cy="980793"/>
            </a:xfrm>
            <a:prstGeom prst="rect">
              <a:avLst/>
            </a:prstGeom>
            <a:noFill/>
            <a:ln>
              <a:noFill/>
            </a:ln>
          </p:spPr>
        </p:pic>
        <p:pic>
          <p:nvPicPr>
            <p:cNvPr id="424" name="Google Shape;424;p16" descr="Ein Bild, das Text, drinnen, dunkel enthält.&#10;&#10;Automatisch generierte Beschreibung"/>
            <p:cNvPicPr preferRelativeResize="0"/>
            <p:nvPr/>
          </p:nvPicPr>
          <p:blipFill rotWithShape="1">
            <a:blip r:embed="rId15">
              <a:alphaModFix/>
            </a:blip>
            <a:srcRect/>
            <a:stretch/>
          </p:blipFill>
          <p:spPr>
            <a:xfrm>
              <a:off x="-29463" y="2692144"/>
              <a:ext cx="1918982" cy="1277382"/>
            </a:xfrm>
            <a:prstGeom prst="rect">
              <a:avLst/>
            </a:prstGeom>
            <a:noFill/>
            <a:ln>
              <a:noFill/>
            </a:ln>
          </p:spPr>
        </p:pic>
        <p:pic>
          <p:nvPicPr>
            <p:cNvPr id="425" name="Google Shape;425;p16"/>
            <p:cNvPicPr preferRelativeResize="0"/>
            <p:nvPr/>
          </p:nvPicPr>
          <p:blipFill rotWithShape="1">
            <a:blip r:embed="rId16">
              <a:alphaModFix/>
            </a:blip>
            <a:srcRect/>
            <a:stretch/>
          </p:blipFill>
          <p:spPr>
            <a:xfrm>
              <a:off x="3933438" y="2644556"/>
              <a:ext cx="2058838" cy="1372559"/>
            </a:xfrm>
            <a:prstGeom prst="rect">
              <a:avLst/>
            </a:prstGeom>
            <a:noFill/>
            <a:ln>
              <a:noFill/>
            </a:ln>
          </p:spPr>
        </p:pic>
        <p:pic>
          <p:nvPicPr>
            <p:cNvPr id="426" name="Google Shape;426;p16"/>
            <p:cNvPicPr preferRelativeResize="0"/>
            <p:nvPr/>
          </p:nvPicPr>
          <p:blipFill rotWithShape="1">
            <a:blip r:embed="rId17">
              <a:alphaModFix/>
            </a:blip>
            <a:srcRect/>
            <a:stretch/>
          </p:blipFill>
          <p:spPr>
            <a:xfrm>
              <a:off x="1099673" y="4134120"/>
              <a:ext cx="4365171" cy="2455409"/>
            </a:xfrm>
            <a:prstGeom prst="rect">
              <a:avLst/>
            </a:prstGeom>
            <a:noFill/>
            <a:ln>
              <a:noFill/>
            </a:ln>
          </p:spPr>
        </p:pic>
        <p:pic>
          <p:nvPicPr>
            <p:cNvPr id="427" name="Google Shape;427;p16" descr="Ein Bild, das Text enthält.&#10;&#10;Automatisch generierte Beschreibung"/>
            <p:cNvPicPr preferRelativeResize="0"/>
            <p:nvPr/>
          </p:nvPicPr>
          <p:blipFill rotWithShape="1">
            <a:blip r:embed="rId18">
              <a:alphaModFix/>
            </a:blip>
            <a:srcRect/>
            <a:stretch/>
          </p:blipFill>
          <p:spPr>
            <a:xfrm>
              <a:off x="1589450" y="1776073"/>
              <a:ext cx="2444750" cy="991303"/>
            </a:xfrm>
            <a:prstGeom prst="rect">
              <a:avLst/>
            </a:prstGeom>
            <a:noFill/>
            <a:ln>
              <a:noFill/>
            </a:ln>
          </p:spPr>
        </p:pic>
        <p:pic>
          <p:nvPicPr>
            <p:cNvPr id="428" name="Google Shape;428;p16"/>
            <p:cNvPicPr preferRelativeResize="0"/>
            <p:nvPr/>
          </p:nvPicPr>
          <p:blipFill rotWithShape="1">
            <a:blip r:embed="rId19">
              <a:alphaModFix/>
            </a:blip>
            <a:srcRect/>
            <a:stretch/>
          </p:blipFill>
          <p:spPr>
            <a:xfrm>
              <a:off x="7724408" y="5045416"/>
              <a:ext cx="1881544" cy="632816"/>
            </a:xfrm>
            <a:prstGeom prst="rect">
              <a:avLst/>
            </a:prstGeom>
            <a:noFill/>
            <a:ln>
              <a:noFill/>
            </a:ln>
          </p:spPr>
        </p:pic>
        <p:pic>
          <p:nvPicPr>
            <p:cNvPr id="429" name="Google Shape;429;p16"/>
            <p:cNvPicPr preferRelativeResize="0"/>
            <p:nvPr/>
          </p:nvPicPr>
          <p:blipFill rotWithShape="1">
            <a:blip r:embed="rId20">
              <a:alphaModFix/>
            </a:blip>
            <a:srcRect/>
            <a:stretch/>
          </p:blipFill>
          <p:spPr>
            <a:xfrm>
              <a:off x="5217006" y="2056470"/>
              <a:ext cx="2124224" cy="430509"/>
            </a:xfrm>
            <a:prstGeom prst="rect">
              <a:avLst/>
            </a:prstGeom>
            <a:noFill/>
            <a:ln>
              <a:noFill/>
            </a:ln>
          </p:spPr>
        </p:pic>
        <p:pic>
          <p:nvPicPr>
            <p:cNvPr id="430" name="Google Shape;430;p16"/>
            <p:cNvPicPr preferRelativeResize="0"/>
            <p:nvPr/>
          </p:nvPicPr>
          <p:blipFill rotWithShape="1">
            <a:blip r:embed="rId21">
              <a:alphaModFix/>
            </a:blip>
            <a:srcRect/>
            <a:stretch/>
          </p:blipFill>
          <p:spPr>
            <a:xfrm>
              <a:off x="7636516" y="3698343"/>
              <a:ext cx="1191973" cy="1191973"/>
            </a:xfrm>
            <a:prstGeom prst="rect">
              <a:avLst/>
            </a:prstGeom>
            <a:noFill/>
            <a:ln>
              <a:noFill/>
            </a:ln>
          </p:spPr>
        </p:pic>
        <p:pic>
          <p:nvPicPr>
            <p:cNvPr id="431" name="Google Shape;431;p16"/>
            <p:cNvPicPr preferRelativeResize="0"/>
            <p:nvPr/>
          </p:nvPicPr>
          <p:blipFill rotWithShape="1">
            <a:blip r:embed="rId22">
              <a:alphaModFix/>
            </a:blip>
            <a:srcRect/>
            <a:stretch/>
          </p:blipFill>
          <p:spPr>
            <a:xfrm>
              <a:off x="2289274" y="3046451"/>
              <a:ext cx="1175002" cy="476659"/>
            </a:xfrm>
            <a:prstGeom prst="rect">
              <a:avLst/>
            </a:prstGeom>
            <a:noFill/>
            <a:ln>
              <a:noFill/>
            </a:ln>
          </p:spPr>
        </p:pic>
        <p:pic>
          <p:nvPicPr>
            <p:cNvPr id="432" name="Google Shape;432;p16"/>
            <p:cNvPicPr preferRelativeResize="0"/>
            <p:nvPr/>
          </p:nvPicPr>
          <p:blipFill rotWithShape="1">
            <a:blip r:embed="rId23">
              <a:alphaModFix/>
            </a:blip>
            <a:srcRect/>
            <a:stretch/>
          </p:blipFill>
          <p:spPr>
            <a:xfrm>
              <a:off x="7915906" y="2117657"/>
              <a:ext cx="1916123" cy="339313"/>
            </a:xfrm>
            <a:prstGeom prst="rect">
              <a:avLst/>
            </a:prstGeom>
            <a:noFill/>
            <a:ln>
              <a:noFill/>
            </a:ln>
          </p:spPr>
        </p:pic>
      </p:grpSp>
      <p:pic>
        <p:nvPicPr>
          <p:cNvPr id="433" name="Google Shape;433;p16"/>
          <p:cNvPicPr preferRelativeResize="0"/>
          <p:nvPr/>
        </p:nvPicPr>
        <p:blipFill rotWithShape="1">
          <a:blip r:embed="rId24">
            <a:alphaModFix/>
          </a:blip>
          <a:srcRect/>
          <a:stretch/>
        </p:blipFill>
        <p:spPr>
          <a:xfrm>
            <a:off x="6274132" y="3949300"/>
            <a:ext cx="1130384" cy="25538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1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 and where we are now</a:t>
            </a:r>
            <a:endParaRPr/>
          </a:p>
        </p:txBody>
      </p:sp>
      <p:sp>
        <p:nvSpPr>
          <p:cNvPr id="441" name="Google Shape;441;p17"/>
          <p:cNvSpPr txBox="1">
            <a:spLocks noGrp="1"/>
          </p:cNvSpPr>
          <p:nvPr>
            <p:ph type="body" idx="1"/>
          </p:nvPr>
        </p:nvSpPr>
        <p:spPr>
          <a:xfrm>
            <a:off x="7644298" y="1989775"/>
            <a:ext cx="3744300" cy="3561954"/>
          </a:xfrm>
          <a:prstGeom prst="rect">
            <a:avLst/>
          </a:prstGeom>
          <a:noFill/>
          <a:ln>
            <a:noFill/>
          </a:ln>
        </p:spPr>
        <p:txBody>
          <a:bodyPr spcFirstLastPara="1" wrap="square" lIns="0" tIns="0" rIns="0" bIns="0" anchor="t" anchorCtr="0">
            <a:noAutofit/>
          </a:bodyPr>
          <a:lstStyle/>
          <a:p>
            <a:pPr marL="285750" lvl="0" indent="-311150" algn="l" rtl="0">
              <a:lnSpc>
                <a:spcPct val="104000"/>
              </a:lnSpc>
              <a:spcBef>
                <a:spcPts val="0"/>
              </a:spcBef>
              <a:spcAft>
                <a:spcPts val="0"/>
              </a:spcAft>
              <a:buClr>
                <a:srgbClr val="3A9BF3"/>
              </a:buClr>
              <a:buSzPts val="2000"/>
              <a:buFont typeface="Montserrat"/>
              <a:buChar char="•"/>
            </a:pPr>
            <a:r>
              <a:rPr lang="en-US" sz="1800" dirty="0"/>
              <a:t>177 Named Partners</a:t>
            </a:r>
            <a:endParaRPr sz="1800" dirty="0"/>
          </a:p>
          <a:p>
            <a:pPr marL="285750" lvl="0" indent="-311150" algn="l" rtl="0">
              <a:lnSpc>
                <a:spcPct val="104000"/>
              </a:lnSpc>
              <a:spcBef>
                <a:spcPts val="1200"/>
              </a:spcBef>
              <a:spcAft>
                <a:spcPts val="0"/>
              </a:spcAft>
              <a:buClr>
                <a:srgbClr val="3A9BF3"/>
              </a:buClr>
              <a:buSzPts val="2000"/>
              <a:buFont typeface="Montserrat"/>
              <a:buChar char="•"/>
            </a:pPr>
            <a:r>
              <a:rPr lang="en-US" sz="1800" dirty="0"/>
              <a:t>475 companies participating in CAMARA</a:t>
            </a:r>
            <a:endParaRPr sz="1800" dirty="0"/>
          </a:p>
          <a:p>
            <a:pPr marL="285750" lvl="0" indent="-311150" algn="l" rtl="0">
              <a:lnSpc>
                <a:spcPct val="104000"/>
              </a:lnSpc>
              <a:spcBef>
                <a:spcPts val="1200"/>
              </a:spcBef>
              <a:spcAft>
                <a:spcPts val="0"/>
              </a:spcAft>
              <a:buClr>
                <a:srgbClr val="3A9BF3"/>
              </a:buClr>
              <a:buSzPts val="2000"/>
              <a:buFont typeface="Montserrat"/>
              <a:buChar char="•"/>
            </a:pPr>
            <a:r>
              <a:rPr lang="en-US" sz="1800" dirty="0"/>
              <a:t>9 API Sub Projects</a:t>
            </a:r>
            <a:br>
              <a:rPr lang="en-US" sz="1800" dirty="0"/>
            </a:br>
            <a:r>
              <a:rPr lang="en-US" sz="1800" dirty="0"/>
              <a:t>32 Sandbox Projects</a:t>
            </a:r>
            <a:br>
              <a:rPr lang="en-US" sz="1800" dirty="0"/>
            </a:br>
            <a:r>
              <a:rPr lang="en-US" sz="1800" dirty="0"/>
              <a:t>73 APIs</a:t>
            </a:r>
            <a:br>
              <a:rPr lang="en-US" sz="1800" dirty="0"/>
            </a:br>
            <a:r>
              <a:rPr lang="en-US" sz="1800" dirty="0"/>
              <a:t>5 Working Groups</a:t>
            </a:r>
            <a:endParaRPr sz="1800" dirty="0"/>
          </a:p>
          <a:p>
            <a:pPr marL="285750" lvl="0" indent="-311150" algn="l" rtl="0">
              <a:lnSpc>
                <a:spcPct val="104000"/>
              </a:lnSpc>
              <a:spcBef>
                <a:spcPts val="1200"/>
              </a:spcBef>
              <a:spcAft>
                <a:spcPts val="0"/>
              </a:spcAft>
              <a:buClr>
                <a:srgbClr val="3A9BF3"/>
              </a:buClr>
              <a:buSzPts val="2000"/>
              <a:buFont typeface="Montserrat"/>
              <a:buChar char="•"/>
            </a:pPr>
            <a:r>
              <a:rPr lang="en-US" sz="1800" dirty="0"/>
              <a:t>1326 people joined CAMARA</a:t>
            </a:r>
            <a:endParaRPr sz="1800" dirty="0"/>
          </a:p>
          <a:p>
            <a:pPr marL="285750" lvl="0" indent="-311150" algn="l" rtl="0">
              <a:lnSpc>
                <a:spcPct val="104000"/>
              </a:lnSpc>
              <a:spcBef>
                <a:spcPts val="1200"/>
              </a:spcBef>
              <a:spcAft>
                <a:spcPts val="0"/>
              </a:spcAft>
              <a:buClr>
                <a:srgbClr val="3A9BF3"/>
              </a:buClr>
              <a:buSzPts val="2000"/>
              <a:buFont typeface="Montserrat"/>
              <a:buChar char="•"/>
            </a:pPr>
            <a:r>
              <a:rPr lang="en-US" sz="1800" dirty="0"/>
              <a:t>Development ”home” for GSMA Open Gateway</a:t>
            </a:r>
            <a:endParaRPr sz="1800" dirty="0"/>
          </a:p>
        </p:txBody>
      </p:sp>
      <p:pic>
        <p:nvPicPr>
          <p:cNvPr id="4" name="Grafik 3">
            <a:extLst>
              <a:ext uri="{FF2B5EF4-FFF2-40B4-BE49-F238E27FC236}">
                <a16:creationId xmlns:a16="http://schemas.microsoft.com/office/drawing/2014/main" id="{034378AB-A4C7-AB7B-F3A9-75055E795866}"/>
              </a:ext>
            </a:extLst>
          </p:cNvPr>
          <p:cNvPicPr>
            <a:picLocks noChangeAspect="1"/>
          </p:cNvPicPr>
          <p:nvPr/>
        </p:nvPicPr>
        <p:blipFill>
          <a:blip r:embed="rId3"/>
          <a:stretch>
            <a:fillRect/>
          </a:stretch>
        </p:blipFill>
        <p:spPr>
          <a:xfrm>
            <a:off x="294822" y="2485986"/>
            <a:ext cx="7165909" cy="255418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Logos</a:t>
            </a:r>
            <a:br>
              <a:rPr lang="en-US"/>
            </a:br>
            <a:endParaRPr/>
          </a:p>
        </p:txBody>
      </p:sp>
      <p:pic>
        <p:nvPicPr>
          <p:cNvPr id="3" name="Grafik 2">
            <a:extLst>
              <a:ext uri="{FF2B5EF4-FFF2-40B4-BE49-F238E27FC236}">
                <a16:creationId xmlns:a16="http://schemas.microsoft.com/office/drawing/2014/main" id="{B01F9626-3C7E-EAE2-80D7-971BC9C3FAD9}"/>
              </a:ext>
            </a:extLst>
          </p:cNvPr>
          <p:cNvPicPr>
            <a:picLocks noChangeAspect="1"/>
          </p:cNvPicPr>
          <p:nvPr/>
        </p:nvPicPr>
        <p:blipFill>
          <a:blip r:embed="rId3"/>
          <a:stretch>
            <a:fillRect/>
          </a:stretch>
        </p:blipFill>
        <p:spPr>
          <a:xfrm>
            <a:off x="0" y="1860830"/>
            <a:ext cx="11522075" cy="41068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Content of the CAMARA</a:t>
            </a:r>
            <a:br>
              <a:rPr lang="en-US"/>
            </a:br>
            <a:r>
              <a:rPr lang="en-US"/>
              <a:t>presentation</a:t>
            </a:r>
            <a:endParaRPr/>
          </a:p>
        </p:txBody>
      </p:sp>
      <p:sp>
        <p:nvSpPr>
          <p:cNvPr id="151" name="Google Shape;151;p2"/>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p>
            <a:pPr marL="171450" lvl="0" indent="-171450" algn="l" rtl="0">
              <a:lnSpc>
                <a:spcPct val="104000"/>
              </a:lnSpc>
              <a:spcBef>
                <a:spcPts val="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#3</a:t>
            </a:r>
            <a:r>
              <a:rPr lang="en-US" sz="1200" dirty="0">
                <a:latin typeface="Montserrat Medium"/>
                <a:ea typeface="Montserrat Medium"/>
                <a:cs typeface="Montserrat Medium"/>
                <a:sym typeface="Montserrat Medium"/>
              </a:rPr>
              <a:t>	CAMARA Mission</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#4-#7</a:t>
            </a:r>
            <a:r>
              <a:rPr lang="en-US" sz="1200" dirty="0">
                <a:latin typeface="Montserrat Medium"/>
                <a:ea typeface="Montserrat Medium"/>
                <a:cs typeface="Montserrat Medium"/>
                <a:sym typeface="Montserrat Medium"/>
              </a:rPr>
              <a:t>	CAMARA Motivation – Key problems we try to solve</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#8-#15</a:t>
            </a:r>
            <a:r>
              <a:rPr lang="en-US" sz="1200" dirty="0">
                <a:latin typeface="Montserrat Medium"/>
                <a:ea typeface="Montserrat Medium"/>
                <a:cs typeface="Montserrat Medium"/>
                <a:sym typeface="Montserrat Medium"/>
              </a:rPr>
              <a:t>	CAMARA Scope, Collaboration with Open Gateway and TM Forum, API Distribution Options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#16	</a:t>
            </a:r>
            <a:r>
              <a:rPr lang="en-US" sz="1200" dirty="0">
                <a:latin typeface="Montserrat Medium"/>
                <a:ea typeface="Montserrat Medium"/>
                <a:cs typeface="Montserrat Medium"/>
                <a:sym typeface="Montserrat Medium"/>
              </a:rPr>
              <a:t>What is different now in comparison to former API exposure trials?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#17-#19</a:t>
            </a:r>
            <a:r>
              <a:rPr lang="en-US" sz="1200" dirty="0">
                <a:latin typeface="Montserrat Medium"/>
                <a:ea typeface="Montserrat Medium"/>
                <a:cs typeface="Montserrat Medium"/>
                <a:sym typeface="Montserrat Medium"/>
              </a:rPr>
              <a:t>	History, Logos &amp; Current Figures – Where we started and where we are now</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#20-#28</a:t>
            </a:r>
            <a:r>
              <a:rPr lang="en-US" sz="1200" dirty="0">
                <a:latin typeface="Montserrat Medium"/>
                <a:ea typeface="Montserrat Medium"/>
                <a:cs typeface="Montserrat Medium"/>
                <a:sym typeface="Montserrat Medium"/>
              </a:rPr>
              <a:t>	Current Meta Release, CAMARA APIs, Showcases, Public Launch Status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#29-#31</a:t>
            </a:r>
            <a:r>
              <a:rPr lang="en-US" sz="1200" dirty="0">
                <a:latin typeface="Montserrat Medium"/>
                <a:ea typeface="Montserrat Medium"/>
                <a:cs typeface="Montserrat Medium"/>
                <a:sym typeface="Montserrat Medium"/>
              </a:rPr>
              <a:t>	5G network capabilities, Potential Business Use Cases</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#32-#35</a:t>
            </a:r>
            <a:r>
              <a:rPr lang="en-US" sz="1200" dirty="0">
                <a:latin typeface="Montserrat Medium"/>
                <a:ea typeface="Montserrat Medium"/>
                <a:cs typeface="Montserrat Medium"/>
                <a:sym typeface="Montserrat Medium"/>
              </a:rPr>
              <a:t>	Benefit for developers to use CAMARA APIs &amp; Getting Started</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#37-#41</a:t>
            </a:r>
            <a:r>
              <a:rPr lang="en-US" sz="1200" dirty="0">
                <a:latin typeface="Montserrat Medium"/>
                <a:ea typeface="Montserrat Medium"/>
                <a:cs typeface="Montserrat Medium"/>
                <a:sym typeface="Montserrat Medium"/>
              </a:rPr>
              <a:t>	Benefit for developers to work in CAMARA &amp; Joining CAMARA as Developer</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#42-#44</a:t>
            </a:r>
            <a:r>
              <a:rPr lang="en-US" sz="1200" dirty="0">
                <a:latin typeface="Montserrat Medium"/>
                <a:ea typeface="Montserrat Medium"/>
                <a:cs typeface="Montserrat Medium"/>
                <a:sym typeface="Montserrat Medium"/>
              </a:rPr>
              <a:t>	Benefit for operators to implement CAMARA APIs in their networks &amp; Getting Started</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#45-#48</a:t>
            </a:r>
            <a:r>
              <a:rPr lang="en-US" sz="1200" dirty="0">
                <a:latin typeface="Montserrat Medium"/>
                <a:ea typeface="Montserrat Medium"/>
                <a:cs typeface="Montserrat Medium"/>
                <a:sym typeface="Montserrat Medium"/>
              </a:rPr>
              <a:t>	Benefit for operators to work in CAMARA &amp; Getting Started</a:t>
            </a:r>
            <a:endParaRPr dirty="0"/>
          </a:p>
          <a:p>
            <a:pPr marL="171450" lvl="0" indent="-171450" algn="l" rtl="0">
              <a:lnSpc>
                <a:spcPct val="104000"/>
              </a:lnSpc>
              <a:spcBef>
                <a:spcPts val="1200"/>
              </a:spcBef>
              <a:spcAft>
                <a:spcPts val="0"/>
              </a:spcAft>
              <a:buClr>
                <a:srgbClr val="3A9BF3"/>
              </a:buClr>
              <a:buSzPts val="1200"/>
              <a:buFont typeface="Montserrat"/>
              <a:buChar char="•"/>
            </a:pPr>
            <a:r>
              <a:rPr lang="en-US" sz="1200" b="1" dirty="0">
                <a:solidFill>
                  <a:srgbClr val="3A9BF3"/>
                </a:solidFill>
                <a:latin typeface="Montserrat"/>
                <a:ea typeface="Montserrat"/>
                <a:cs typeface="Montserrat"/>
                <a:sym typeface="Montserrat"/>
              </a:rPr>
              <a:t>#49-#50</a:t>
            </a:r>
            <a:r>
              <a:rPr lang="en-US" sz="1200" dirty="0">
                <a:latin typeface="Montserrat Medium"/>
                <a:ea typeface="Montserrat Medium"/>
                <a:cs typeface="Montserrat Medium"/>
                <a:sym typeface="Montserrat Medium"/>
              </a:rPr>
              <a:t>	Where are we going next, Contacts</a:t>
            </a:r>
            <a:endParaRPr sz="1200" dirty="0">
              <a:latin typeface="Montserrat Medium"/>
              <a:ea typeface="Montserrat Medium"/>
              <a:cs typeface="Montserrat Medium"/>
              <a:sym typeface="Montserrat Medium"/>
            </a:endParaRPr>
          </a:p>
        </p:txBody>
      </p:sp>
      <p:pic>
        <p:nvPicPr>
          <p:cNvPr id="152" name="Google Shape;152;p2" descr="Ein Bild, das Grafiken, Logo, Symbol, Screenshot enthält.&#10;&#10;Automatisch generierte Beschreibung"/>
          <p:cNvPicPr preferRelativeResize="0"/>
          <p:nvPr/>
        </p:nvPicPr>
        <p:blipFill rotWithShape="1">
          <a:blip r:embed="rId3">
            <a:alphaModFix/>
          </a:blip>
          <a:srcRect/>
          <a:stretch/>
        </p:blipFill>
        <p:spPr>
          <a:xfrm>
            <a:off x="8686909" y="3017991"/>
            <a:ext cx="2138575" cy="213860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1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Release Management</a:t>
            </a:r>
            <a:br>
              <a:rPr lang="en-US"/>
            </a:br>
            <a:r>
              <a:rPr lang="en-US"/>
              <a:t>Motivation and Benefits</a:t>
            </a:r>
            <a:endParaRPr/>
          </a:p>
        </p:txBody>
      </p:sp>
      <p:sp>
        <p:nvSpPr>
          <p:cNvPr id="458" name="Google Shape;458;p19"/>
          <p:cNvSpPr txBox="1">
            <a:spLocks noGrp="1"/>
          </p:cNvSpPr>
          <p:nvPr>
            <p:ph type="body" idx="1"/>
          </p:nvPr>
        </p:nvSpPr>
        <p:spPr>
          <a:xfrm>
            <a:off x="444373" y="2423746"/>
            <a:ext cx="10944300" cy="4124400"/>
          </a:xfrm>
          <a:prstGeom prst="rect">
            <a:avLst/>
          </a:prstGeom>
          <a:noFill/>
          <a:ln>
            <a:noFill/>
          </a:ln>
        </p:spPr>
        <p:txBody>
          <a:bodyPr spcFirstLastPara="1" wrap="square" lIns="0" tIns="0" rIns="0" bIns="0" anchor="t" anchorCtr="0">
            <a:noAutofit/>
          </a:bodyPr>
          <a:lstStyle/>
          <a:p>
            <a:pPr marL="285750" lvl="0" indent="-260350" algn="l" rtl="0">
              <a:lnSpc>
                <a:spcPct val="104000"/>
              </a:lnSpc>
              <a:spcBef>
                <a:spcPts val="0"/>
              </a:spcBef>
              <a:spcAft>
                <a:spcPts val="0"/>
              </a:spcAft>
              <a:buClr>
                <a:srgbClr val="3A9BF3"/>
              </a:buClr>
              <a:buSzPts val="1200"/>
              <a:buFont typeface="Montserrat"/>
              <a:buChar char="•"/>
            </a:pPr>
            <a:r>
              <a:rPr lang="en-US" sz="1200" dirty="0"/>
              <a:t>A </a:t>
            </a:r>
            <a:r>
              <a:rPr lang="en-US" sz="1200" dirty="0">
                <a:solidFill>
                  <a:srgbClr val="3A9BF3"/>
                </a:solidFill>
                <a:latin typeface="Montserrat SemiBold"/>
                <a:ea typeface="Montserrat SemiBold"/>
                <a:cs typeface="Montserrat SemiBold"/>
                <a:sym typeface="Montserrat SemiBold"/>
              </a:rPr>
              <a:t>CAMARA meta-release</a:t>
            </a:r>
            <a:r>
              <a:rPr lang="en-US" sz="1200" dirty="0">
                <a:latin typeface="Montserrat SemiBold"/>
                <a:ea typeface="Montserrat SemiBold"/>
                <a:cs typeface="Montserrat SemiBold"/>
                <a:sym typeface="Montserrat SemiBold"/>
              </a:rPr>
              <a:t> </a:t>
            </a:r>
            <a:r>
              <a:rPr lang="en-US" sz="1200" dirty="0"/>
              <a:t>combines a set of CAMARA API versions into a </a:t>
            </a:r>
            <a:r>
              <a:rPr lang="en-US" sz="1200" dirty="0">
                <a:latin typeface="Montserrat SemiBold"/>
                <a:ea typeface="Montserrat SemiBold"/>
                <a:cs typeface="Montserrat SemiBold"/>
                <a:sym typeface="Montserrat SemiBold"/>
              </a:rPr>
              <a:t>consistent</a:t>
            </a:r>
            <a:r>
              <a:rPr lang="en-US" sz="1200" dirty="0"/>
              <a:t> release.</a:t>
            </a:r>
            <a:endParaRPr sz="1200" dirty="0"/>
          </a:p>
          <a:p>
            <a:pPr marL="285750" lvl="0" indent="-260350" algn="l" rtl="0">
              <a:lnSpc>
                <a:spcPct val="104000"/>
              </a:lnSpc>
              <a:spcBef>
                <a:spcPts val="1200"/>
              </a:spcBef>
              <a:spcAft>
                <a:spcPts val="0"/>
              </a:spcAft>
              <a:buClr>
                <a:srgbClr val="3A9BF3"/>
              </a:buClr>
              <a:buSzPts val="1200"/>
              <a:buFont typeface="Montserrat"/>
              <a:buChar char="•"/>
            </a:pPr>
            <a:r>
              <a:rPr lang="en-US" sz="1200" dirty="0"/>
              <a:t>There are </a:t>
            </a:r>
            <a:r>
              <a:rPr lang="en-US" sz="1200" dirty="0">
                <a:latin typeface="Montserrat SemiBold"/>
                <a:ea typeface="Montserrat SemiBold"/>
                <a:cs typeface="Montserrat SemiBold"/>
                <a:sym typeface="Montserrat SemiBold"/>
              </a:rPr>
              <a:t>two meta-releases per year </a:t>
            </a:r>
            <a:r>
              <a:rPr lang="en-US" sz="1200" dirty="0"/>
              <a:t>(in spring and fall).</a:t>
            </a:r>
            <a:endParaRPr sz="1200" dirty="0"/>
          </a:p>
          <a:p>
            <a:pPr marL="645750" lvl="2" indent="-290830" algn="l" rtl="0">
              <a:lnSpc>
                <a:spcPct val="104000"/>
              </a:lnSpc>
              <a:spcBef>
                <a:spcPts val="300"/>
              </a:spcBef>
              <a:spcAft>
                <a:spcPts val="0"/>
              </a:spcAft>
              <a:buClr>
                <a:srgbClr val="3A9BF3"/>
              </a:buClr>
              <a:buSzPts val="1200"/>
              <a:buFont typeface="Montserrat"/>
              <a:buChar char="•"/>
            </a:pPr>
            <a:r>
              <a:rPr lang="en-US" sz="1200" dirty="0"/>
              <a:t>API providers (e.g. Network operators, Channel Partners) can plan their implementations and deployments in production.</a:t>
            </a:r>
            <a:endParaRPr sz="1200" dirty="0"/>
          </a:p>
          <a:p>
            <a:pPr marL="645750" lvl="2" indent="-290830" algn="l" rtl="0">
              <a:lnSpc>
                <a:spcPct val="104000"/>
              </a:lnSpc>
              <a:spcBef>
                <a:spcPts val="300"/>
              </a:spcBef>
              <a:spcAft>
                <a:spcPts val="0"/>
              </a:spcAft>
              <a:buClr>
                <a:srgbClr val="3A9BF3"/>
              </a:buClr>
              <a:buSzPts val="1200"/>
              <a:buFont typeface="Montserrat"/>
              <a:buChar char="•"/>
            </a:pPr>
            <a:r>
              <a:rPr lang="en-US" sz="1200" dirty="0"/>
              <a:t>API consumers can plan the integration in their platform and applications.</a:t>
            </a:r>
            <a:endParaRPr sz="1200" dirty="0"/>
          </a:p>
          <a:p>
            <a:pPr marL="285750" lvl="0" indent="-260350" algn="l" rtl="0">
              <a:lnSpc>
                <a:spcPct val="104000"/>
              </a:lnSpc>
              <a:spcBef>
                <a:spcPts val="1200"/>
              </a:spcBef>
              <a:spcAft>
                <a:spcPts val="0"/>
              </a:spcAft>
              <a:buClr>
                <a:srgbClr val="3A9BF3"/>
              </a:buClr>
              <a:buSzPts val="1200"/>
              <a:buFont typeface="Montserrat"/>
              <a:buChar char="•"/>
            </a:pPr>
            <a:r>
              <a:rPr lang="en-US" sz="1200" dirty="0"/>
              <a:t>All API versions in a meta-release </a:t>
            </a:r>
            <a:r>
              <a:rPr lang="en-US" sz="1200" dirty="0">
                <a:latin typeface="Montserrat SemiBold"/>
                <a:ea typeface="Montserrat SemiBold"/>
                <a:cs typeface="Montserrat SemiBold"/>
                <a:sym typeface="Montserrat SemiBold"/>
              </a:rPr>
              <a:t>fulfill defined quality criteria </a:t>
            </a:r>
            <a:r>
              <a:rPr lang="en-US" sz="1200" dirty="0"/>
              <a:t>and are </a:t>
            </a:r>
            <a:r>
              <a:rPr lang="en-US" sz="1200" dirty="0">
                <a:latin typeface="Montserrat SemiBold"/>
                <a:ea typeface="Montserrat SemiBold"/>
                <a:cs typeface="Montserrat SemiBold"/>
                <a:sym typeface="Montserrat SemiBold"/>
              </a:rPr>
              <a:t>compliant to the CAMARA guidelines </a:t>
            </a:r>
            <a:r>
              <a:rPr lang="en-US" sz="1200" dirty="0"/>
              <a:t>from CAMARA Commonalities and Identity and Consent Management of that meta-release.</a:t>
            </a:r>
            <a:endParaRPr sz="1200" dirty="0"/>
          </a:p>
          <a:p>
            <a:pPr marL="285750" lvl="0" indent="-260350" algn="l" rtl="0">
              <a:lnSpc>
                <a:spcPct val="104000"/>
              </a:lnSpc>
              <a:spcBef>
                <a:spcPts val="1200"/>
              </a:spcBef>
              <a:spcAft>
                <a:spcPts val="0"/>
              </a:spcAft>
              <a:buClr>
                <a:srgbClr val="3A9BF3"/>
              </a:buClr>
              <a:buSzPts val="1200"/>
              <a:buFont typeface="Montserrat"/>
              <a:buChar char="•"/>
            </a:pPr>
            <a:r>
              <a:rPr lang="en-US" sz="1200" dirty="0">
                <a:solidFill>
                  <a:srgbClr val="3A9BF3"/>
                </a:solidFill>
                <a:latin typeface="Montserrat SemiBold"/>
                <a:ea typeface="Montserrat SemiBold"/>
                <a:cs typeface="Montserrat SemiBold"/>
                <a:sym typeface="Montserrat SemiBold"/>
              </a:rPr>
              <a:t>CAMARA meta-releases</a:t>
            </a:r>
            <a:r>
              <a:rPr lang="en-US" sz="1200" dirty="0">
                <a:latin typeface="Montserrat SemiBold"/>
                <a:ea typeface="Montserrat SemiBold"/>
                <a:cs typeface="Montserrat SemiBold"/>
                <a:sym typeface="Montserrat SemiBold"/>
              </a:rPr>
              <a:t> </a:t>
            </a:r>
            <a:r>
              <a:rPr lang="en-US" sz="1200" dirty="0"/>
              <a:t>ensure the</a:t>
            </a:r>
            <a:endParaRPr sz="1200" dirty="0"/>
          </a:p>
          <a:p>
            <a:pPr marL="645750" lvl="2" indent="-290830" algn="l" rtl="0">
              <a:lnSpc>
                <a:spcPct val="104000"/>
              </a:lnSpc>
              <a:spcBef>
                <a:spcPts val="300"/>
              </a:spcBef>
              <a:spcAft>
                <a:spcPts val="0"/>
              </a:spcAft>
              <a:buClr>
                <a:srgbClr val="3A9BF3"/>
              </a:buClr>
              <a:buSzPts val="1200"/>
              <a:buFont typeface="Montserrat"/>
              <a:buChar char="•"/>
            </a:pPr>
            <a:r>
              <a:rPr lang="en-US" sz="1200" dirty="0"/>
              <a:t>Availability of consistent API definitions (by use of guidelines, templates, and linting),</a:t>
            </a:r>
            <a:endParaRPr sz="1200" dirty="0"/>
          </a:p>
          <a:p>
            <a:pPr marL="645750" lvl="2" indent="-290830" algn="l" rtl="0">
              <a:lnSpc>
                <a:spcPct val="104000"/>
              </a:lnSpc>
              <a:spcBef>
                <a:spcPts val="300"/>
              </a:spcBef>
              <a:spcAft>
                <a:spcPts val="0"/>
              </a:spcAft>
              <a:buClr>
                <a:srgbClr val="3A9BF3"/>
              </a:buClr>
              <a:buSzPts val="1200"/>
              <a:buFont typeface="Montserrat"/>
              <a:buChar char="•"/>
            </a:pPr>
            <a:r>
              <a:rPr lang="en-US" sz="1200" dirty="0"/>
              <a:t>Quality of API definitions (by use of checklists, test definitions, and release management),</a:t>
            </a:r>
            <a:endParaRPr sz="1200" dirty="0"/>
          </a:p>
          <a:p>
            <a:pPr marL="645750" lvl="2" indent="-290830" algn="l" rtl="0">
              <a:lnSpc>
                <a:spcPct val="104000"/>
              </a:lnSpc>
              <a:spcBef>
                <a:spcPts val="300"/>
              </a:spcBef>
              <a:spcAft>
                <a:spcPts val="0"/>
              </a:spcAft>
              <a:buClr>
                <a:srgbClr val="3A9BF3"/>
              </a:buClr>
              <a:buSzPts val="1200"/>
              <a:buFont typeface="Montserrat"/>
              <a:buChar char="•"/>
            </a:pPr>
            <a:r>
              <a:rPr lang="en-US" sz="1200" dirty="0"/>
              <a:t>Stability of API definitions (clear criteria for stable versus initial API versions) and</a:t>
            </a:r>
            <a:endParaRPr sz="1200" dirty="0"/>
          </a:p>
          <a:p>
            <a:pPr marL="645750" lvl="2" indent="-290830" algn="l" rtl="0">
              <a:lnSpc>
                <a:spcPct val="104000"/>
              </a:lnSpc>
              <a:spcBef>
                <a:spcPts val="300"/>
              </a:spcBef>
              <a:spcAft>
                <a:spcPts val="0"/>
              </a:spcAft>
              <a:buClr>
                <a:srgbClr val="3A9BF3"/>
              </a:buClr>
              <a:buSzPts val="1200"/>
              <a:buFont typeface="Montserrat"/>
              <a:buChar char="•"/>
            </a:pPr>
            <a:r>
              <a:rPr lang="en-US" sz="1200" dirty="0"/>
              <a:t>Reliability of schedule and deliverables (with defined milestones and release candidates).</a:t>
            </a:r>
            <a:endParaRPr sz="1200" dirty="0"/>
          </a:p>
          <a:p>
            <a:pPr marL="285750" lvl="0" indent="-260350" algn="l" rtl="0">
              <a:lnSpc>
                <a:spcPct val="104000"/>
              </a:lnSpc>
              <a:spcBef>
                <a:spcPts val="1200"/>
              </a:spcBef>
              <a:spcAft>
                <a:spcPts val="0"/>
              </a:spcAft>
              <a:buClr>
                <a:srgbClr val="3A9BF3"/>
              </a:buClr>
              <a:buSzPts val="1200"/>
              <a:buFont typeface="Montserrat"/>
              <a:buChar char="•"/>
            </a:pPr>
            <a:r>
              <a:rPr lang="en-US" sz="1200" dirty="0">
                <a:solidFill>
                  <a:srgbClr val="3A9BF3"/>
                </a:solidFill>
                <a:latin typeface="Montserrat SemiBold"/>
                <a:ea typeface="Montserrat SemiBold"/>
                <a:cs typeface="Montserrat SemiBold"/>
                <a:sym typeface="Montserrat SemiBold"/>
              </a:rPr>
              <a:t>CAMARA meta-releases</a:t>
            </a:r>
            <a:r>
              <a:rPr lang="en-US" sz="1200" dirty="0">
                <a:latin typeface="Montserrat SemiBold"/>
                <a:ea typeface="Montserrat SemiBold"/>
                <a:cs typeface="Montserrat SemiBold"/>
                <a:sym typeface="Montserrat SemiBold"/>
              </a:rPr>
              <a:t> </a:t>
            </a:r>
            <a:r>
              <a:rPr lang="en-US" sz="1200" dirty="0"/>
              <a:t>provide the foundation for API version management in production.</a:t>
            </a:r>
            <a:endParaRPr sz="1200" dirty="0"/>
          </a:p>
          <a:p>
            <a:pPr marL="285750" lvl="0" indent="-184150" algn="l" rtl="0">
              <a:lnSpc>
                <a:spcPct val="104000"/>
              </a:lnSpc>
              <a:spcBef>
                <a:spcPts val="1200"/>
              </a:spcBef>
              <a:spcAft>
                <a:spcPts val="0"/>
              </a:spcAft>
              <a:buClr>
                <a:schemeClr val="dk2"/>
              </a:buClr>
              <a:buSzPts val="1600"/>
              <a:buFont typeface="Arial"/>
              <a:buNone/>
            </a:pPr>
            <a:endParaRPr sz="1200" dirty="0"/>
          </a:p>
          <a:p>
            <a:pPr marL="645750" lvl="2" indent="-214630" algn="l" rtl="0">
              <a:lnSpc>
                <a:spcPct val="104000"/>
              </a:lnSpc>
              <a:spcBef>
                <a:spcPts val="300"/>
              </a:spcBef>
              <a:spcAft>
                <a:spcPts val="0"/>
              </a:spcAft>
              <a:buSzPts val="1120"/>
              <a:buFont typeface="Arial"/>
              <a:buNone/>
            </a:pPr>
            <a:endParaRPr sz="1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2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a:buNone/>
            </a:pPr>
            <a:r>
              <a:rPr lang="en-US">
                <a:latin typeface="Montserrat"/>
                <a:ea typeface="Montserrat"/>
                <a:cs typeface="Montserrat"/>
                <a:sym typeface="Montserrat"/>
              </a:rPr>
              <a:t>Release Management</a:t>
            </a:r>
            <a:br>
              <a:rPr lang="en-US">
                <a:latin typeface="Montserrat"/>
                <a:ea typeface="Montserrat"/>
                <a:cs typeface="Montserrat"/>
                <a:sym typeface="Montserrat"/>
              </a:rPr>
            </a:br>
            <a:r>
              <a:rPr lang="en-US">
                <a:latin typeface="Montserrat"/>
                <a:ea typeface="Montserrat"/>
                <a:cs typeface="Montserrat"/>
                <a:sym typeface="Montserrat"/>
              </a:rPr>
              <a:t>Release Cycle</a:t>
            </a:r>
            <a:endParaRPr/>
          </a:p>
        </p:txBody>
      </p:sp>
      <p:grpSp>
        <p:nvGrpSpPr>
          <p:cNvPr id="465" name="Google Shape;465;p20"/>
          <p:cNvGrpSpPr/>
          <p:nvPr/>
        </p:nvGrpSpPr>
        <p:grpSpPr>
          <a:xfrm>
            <a:off x="5561718" y="1552766"/>
            <a:ext cx="4320000" cy="4320000"/>
            <a:chOff x="3757886" y="1690552"/>
            <a:chExt cx="4320000" cy="4320000"/>
          </a:xfrm>
        </p:grpSpPr>
        <p:sp>
          <p:nvSpPr>
            <p:cNvPr id="466" name="Google Shape;466;p20"/>
            <p:cNvSpPr/>
            <p:nvPr/>
          </p:nvSpPr>
          <p:spPr>
            <a:xfrm rot="5400000">
              <a:off x="3757886" y="1690552"/>
              <a:ext cx="4320000" cy="4320000"/>
            </a:xfrm>
            <a:custGeom>
              <a:avLst/>
              <a:gdLst/>
              <a:ahLst/>
              <a:cxnLst/>
              <a:rect l="l" t="t" r="r" b="b"/>
              <a:pathLst>
                <a:path w="120000" h="120000" extrusionOk="0">
                  <a:moveTo>
                    <a:pt x="7592" y="30787"/>
                  </a:moveTo>
                  <a:lnTo>
                    <a:pt x="7592" y="30787"/>
                  </a:lnTo>
                  <a:cubicBezTo>
                    <a:pt x="17206" y="13539"/>
                    <a:pt x="34693" y="2125"/>
                    <a:pt x="54353" y="266"/>
                  </a:cubicBezTo>
                  <a:lnTo>
                    <a:pt x="54353" y="266"/>
                  </a:lnTo>
                  <a:lnTo>
                    <a:pt x="59310" y="5022"/>
                  </a:lnTo>
                  <a:lnTo>
                    <a:pt x="54479" y="10340"/>
                  </a:lnTo>
                  <a:lnTo>
                    <a:pt x="54479" y="10340"/>
                  </a:lnTo>
                  <a:lnTo>
                    <a:pt x="54479" y="10340"/>
                  </a:lnTo>
                  <a:cubicBezTo>
                    <a:pt x="38424" y="12125"/>
                    <a:pt x="24222" y="21563"/>
                    <a:pt x="16356" y="3567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67" name="Google Shape;467;p20"/>
            <p:cNvSpPr/>
            <p:nvPr/>
          </p:nvSpPr>
          <p:spPr>
            <a:xfrm rot="5400000">
              <a:off x="3757886" y="1690552"/>
              <a:ext cx="4320000" cy="4320000"/>
            </a:xfrm>
            <a:custGeom>
              <a:avLst/>
              <a:gdLst/>
              <a:ahLst/>
              <a:cxnLst/>
              <a:rect l="l" t="t" r="r" b="b"/>
              <a:pathLst>
                <a:path w="120000" h="120000" extrusionOk="0">
                  <a:moveTo>
                    <a:pt x="110218" y="92835"/>
                  </a:moveTo>
                  <a:lnTo>
                    <a:pt x="110218" y="92835"/>
                  </a:lnTo>
                  <a:cubicBezTo>
                    <a:pt x="100636" y="107491"/>
                    <a:pt x="85129" y="117229"/>
                    <a:pt x="67766" y="119495"/>
                  </a:cubicBezTo>
                  <a:lnTo>
                    <a:pt x="67766" y="119495"/>
                  </a:lnTo>
                  <a:lnTo>
                    <a:pt x="62643" y="114919"/>
                  </a:lnTo>
                  <a:lnTo>
                    <a:pt x="67281" y="109432"/>
                  </a:lnTo>
                  <a:lnTo>
                    <a:pt x="67281" y="109432"/>
                  </a:lnTo>
                  <a:lnTo>
                    <a:pt x="67281" y="109432"/>
                  </a:lnTo>
                  <a:cubicBezTo>
                    <a:pt x="81424" y="107349"/>
                    <a:pt x="93997" y="99308"/>
                    <a:pt x="101820" y="873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68" name="Google Shape;468;p20"/>
            <p:cNvSpPr/>
            <p:nvPr/>
          </p:nvSpPr>
          <p:spPr>
            <a:xfrm rot="5400000">
              <a:off x="3757886" y="1690552"/>
              <a:ext cx="4320000" cy="4320000"/>
            </a:xfrm>
            <a:custGeom>
              <a:avLst/>
              <a:gdLst/>
              <a:ahLst/>
              <a:cxnLst/>
              <a:rect l="l" t="t" r="r" b="b"/>
              <a:pathLst>
                <a:path w="120000" h="120000" extrusionOk="0">
                  <a:moveTo>
                    <a:pt x="61752" y="119974"/>
                  </a:moveTo>
                  <a:lnTo>
                    <a:pt x="61752" y="119974"/>
                  </a:lnTo>
                  <a:cubicBezTo>
                    <a:pt x="41323" y="120571"/>
                    <a:pt x="21995" y="110728"/>
                    <a:pt x="10463" y="93854"/>
                  </a:cubicBezTo>
                  <a:cubicBezTo>
                    <a:pt x="-1069" y="76980"/>
                    <a:pt x="-3218" y="55397"/>
                    <a:pt x="4760" y="36580"/>
                  </a:cubicBezTo>
                  <a:lnTo>
                    <a:pt x="4760" y="36580"/>
                  </a:lnTo>
                  <a:lnTo>
                    <a:pt x="11665" y="34709"/>
                  </a:lnTo>
                  <a:lnTo>
                    <a:pt x="14453" y="41652"/>
                  </a:lnTo>
                  <a:lnTo>
                    <a:pt x="14453" y="41652"/>
                  </a:lnTo>
                  <a:lnTo>
                    <a:pt x="14453" y="41652"/>
                  </a:lnTo>
                  <a:cubicBezTo>
                    <a:pt x="8262" y="57021"/>
                    <a:pt x="10239" y="74476"/>
                    <a:pt x="19710" y="88071"/>
                  </a:cubicBezTo>
                  <a:cubicBezTo>
                    <a:pt x="29182" y="101665"/>
                    <a:pt x="44872" y="109567"/>
                    <a:pt x="61434" y="109083"/>
                  </a:cubicBezTo>
                  <a:close/>
                </a:path>
              </a:pathLst>
            </a:cu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69" name="Google Shape;469;p20"/>
            <p:cNvSpPr/>
            <p:nvPr/>
          </p:nvSpPr>
          <p:spPr>
            <a:xfrm rot="5400000">
              <a:off x="3757886" y="1690552"/>
              <a:ext cx="4320000" cy="4320000"/>
            </a:xfrm>
            <a:custGeom>
              <a:avLst/>
              <a:gdLst/>
              <a:ahLst/>
              <a:cxnLst/>
              <a:rect l="l" t="t" r="r" b="b"/>
              <a:pathLst>
                <a:path w="120000" h="120000" extrusionOk="0">
                  <a:moveTo>
                    <a:pt x="60649" y="4"/>
                  </a:moveTo>
                  <a:lnTo>
                    <a:pt x="60649" y="4"/>
                  </a:lnTo>
                  <a:cubicBezTo>
                    <a:pt x="81478" y="229"/>
                    <a:pt x="100700" y="11241"/>
                    <a:pt x="111429" y="29096"/>
                  </a:cubicBezTo>
                  <a:cubicBezTo>
                    <a:pt x="122158" y="46950"/>
                    <a:pt x="122859" y="69092"/>
                    <a:pt x="113281" y="87589"/>
                  </a:cubicBezTo>
                  <a:lnTo>
                    <a:pt x="113281" y="87589"/>
                  </a:lnTo>
                  <a:lnTo>
                    <a:pt x="106599" y="89183"/>
                  </a:lnTo>
                  <a:lnTo>
                    <a:pt x="104742" y="82242"/>
                  </a:lnTo>
                  <a:lnTo>
                    <a:pt x="104742" y="82242"/>
                  </a:lnTo>
                  <a:lnTo>
                    <a:pt x="104742" y="82242"/>
                  </a:lnTo>
                  <a:cubicBezTo>
                    <a:pt x="112399" y="66840"/>
                    <a:pt x="111595" y="48582"/>
                    <a:pt x="102615" y="33913"/>
                  </a:cubicBezTo>
                  <a:cubicBezTo>
                    <a:pt x="93634" y="19243"/>
                    <a:pt x="77740" y="10223"/>
                    <a:pt x="60541" y="10037"/>
                  </a:cubicBezTo>
                  <a:close/>
                </a:path>
              </a:pathLst>
            </a:cu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grpSp>
      <p:sp>
        <p:nvSpPr>
          <p:cNvPr id="470" name="Google Shape;470;p20"/>
          <p:cNvSpPr/>
          <p:nvPr/>
        </p:nvSpPr>
        <p:spPr>
          <a:xfrm>
            <a:off x="6101719" y="2092766"/>
            <a:ext cx="3240000" cy="3240000"/>
          </a:xfrm>
          <a:custGeom>
            <a:avLst/>
            <a:gdLst/>
            <a:ahLst/>
            <a:cxnLst/>
            <a:rect l="l" t="t" r="r" b="b"/>
            <a:pathLst>
              <a:path w="120000" h="120000" extrusionOk="0">
                <a:moveTo>
                  <a:pt x="6385" y="55940"/>
                </a:moveTo>
                <a:cubicBezTo>
                  <a:pt x="8257" y="31220"/>
                  <a:pt x="26787" y="10985"/>
                  <a:pt x="51247" y="6949"/>
                </a:cubicBezTo>
                <a:cubicBezTo>
                  <a:pt x="75706" y="2913"/>
                  <a:pt x="99755" y="16124"/>
                  <a:pt x="109469" y="38931"/>
                </a:cubicBezTo>
                <a:lnTo>
                  <a:pt x="115368" y="37686"/>
                </a:lnTo>
                <a:lnTo>
                  <a:pt x="104029" y="50702"/>
                </a:lnTo>
                <a:lnTo>
                  <a:pt x="86015" y="43884"/>
                </a:lnTo>
                <a:lnTo>
                  <a:pt x="91813" y="42660"/>
                </a:lnTo>
                <a:cubicBezTo>
                  <a:pt x="84129" y="28563"/>
                  <a:pt x="68083" y="21203"/>
                  <a:pt x="52386" y="24577"/>
                </a:cubicBezTo>
                <a:cubicBezTo>
                  <a:pt x="36689" y="27952"/>
                  <a:pt x="25084" y="41254"/>
                  <a:pt x="23872" y="572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71" name="Google Shape;471;p20"/>
          <p:cNvSpPr/>
          <p:nvPr/>
        </p:nvSpPr>
        <p:spPr>
          <a:xfrm>
            <a:off x="6105979" y="2092766"/>
            <a:ext cx="3240000" cy="3240000"/>
          </a:xfrm>
          <a:custGeom>
            <a:avLst/>
            <a:gdLst/>
            <a:ahLst/>
            <a:cxnLst/>
            <a:rect l="l" t="t" r="r" b="b"/>
            <a:pathLst>
              <a:path w="120000" h="120000" extrusionOk="0">
                <a:moveTo>
                  <a:pt x="114593" y="58479"/>
                </a:moveTo>
                <a:lnTo>
                  <a:pt x="114593" y="58479"/>
                </a:lnTo>
                <a:cubicBezTo>
                  <a:pt x="115323" y="84689"/>
                  <a:pt x="97325" y="107719"/>
                  <a:pt x="71715" y="113343"/>
                </a:cubicBezTo>
                <a:cubicBezTo>
                  <a:pt x="46105" y="118967"/>
                  <a:pt x="20113" y="105598"/>
                  <a:pt x="9793" y="81495"/>
                </a:cubicBezTo>
                <a:lnTo>
                  <a:pt x="4711" y="82562"/>
                </a:lnTo>
                <a:lnTo>
                  <a:pt x="14596" y="69537"/>
                </a:lnTo>
                <a:lnTo>
                  <a:pt x="31341" y="76968"/>
                </a:lnTo>
                <a:lnTo>
                  <a:pt x="26345" y="78018"/>
                </a:lnTo>
                <a:lnTo>
                  <a:pt x="26345" y="78018"/>
                </a:lnTo>
                <a:cubicBezTo>
                  <a:pt x="34701" y="93626"/>
                  <a:pt x="52692" y="101441"/>
                  <a:pt x="69803" y="96894"/>
                </a:cubicBezTo>
                <a:cubicBezTo>
                  <a:pt x="86913" y="92348"/>
                  <a:pt x="98653" y="76634"/>
                  <a:pt x="98160" y="5893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72" name="Google Shape;472;p20"/>
          <p:cNvSpPr/>
          <p:nvPr/>
        </p:nvSpPr>
        <p:spPr>
          <a:xfrm>
            <a:off x="8593909" y="3374206"/>
            <a:ext cx="677120" cy="677120"/>
          </a:xfrm>
          <a:prstGeom prst="ellipse">
            <a:avLst/>
          </a:prstGeom>
          <a:solidFill>
            <a:srgbClr val="D0D0D0"/>
          </a:solidFill>
          <a:ln>
            <a:noFill/>
          </a:ln>
        </p:spPr>
        <p:txBody>
          <a:bodyPr spcFirstLastPara="1" wrap="square" lIns="216000" tIns="45700" rIns="216000" bIns="45700" anchor="ctr" anchorCtr="0">
            <a:normAutofit/>
          </a:bodyPr>
          <a:lstStyle/>
          <a:p>
            <a:pPr marL="0" marR="0" lvl="0" indent="0" algn="l" rtl="0">
              <a:lnSpc>
                <a:spcPct val="80000"/>
              </a:lnSpc>
              <a:spcBef>
                <a:spcPts val="0"/>
              </a:spcBef>
              <a:spcAft>
                <a:spcPts val="0"/>
              </a:spcAft>
              <a:buNone/>
            </a:pPr>
            <a:endParaRPr/>
          </a:p>
        </p:txBody>
      </p:sp>
      <p:sp>
        <p:nvSpPr>
          <p:cNvPr id="473" name="Google Shape;473;p20"/>
          <p:cNvSpPr/>
          <p:nvPr/>
        </p:nvSpPr>
        <p:spPr>
          <a:xfrm>
            <a:off x="6128961" y="3374206"/>
            <a:ext cx="677120" cy="677120"/>
          </a:xfrm>
          <a:prstGeom prst="ellipse">
            <a:avLst/>
          </a:prstGeom>
          <a:solidFill>
            <a:srgbClr val="D0D0D0"/>
          </a:solidFill>
          <a:ln>
            <a:noFill/>
          </a:ln>
        </p:spPr>
        <p:txBody>
          <a:bodyPr spcFirstLastPara="1" wrap="square" lIns="216000" tIns="45700" rIns="216000" bIns="45700" anchor="ctr" anchorCtr="0">
            <a:normAutofit/>
          </a:bodyPr>
          <a:lstStyle/>
          <a:p>
            <a:pPr marL="0" marR="0" lvl="0" indent="0" algn="l" rtl="0">
              <a:lnSpc>
                <a:spcPct val="80000"/>
              </a:lnSpc>
              <a:spcBef>
                <a:spcPts val="0"/>
              </a:spcBef>
              <a:spcAft>
                <a:spcPts val="0"/>
              </a:spcAft>
              <a:buNone/>
            </a:pPr>
            <a:endParaRPr/>
          </a:p>
        </p:txBody>
      </p:sp>
      <p:sp>
        <p:nvSpPr>
          <p:cNvPr id="474" name="Google Shape;474;p20"/>
          <p:cNvSpPr/>
          <p:nvPr/>
        </p:nvSpPr>
        <p:spPr>
          <a:xfrm>
            <a:off x="6908244" y="2529395"/>
            <a:ext cx="304800" cy="304800"/>
          </a:xfrm>
          <a:prstGeom prst="ellipse">
            <a:avLst/>
          </a:prstGeom>
          <a:solidFill>
            <a:srgbClr val="D0D0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
          </a:p>
        </p:txBody>
      </p:sp>
      <p:sp>
        <p:nvSpPr>
          <p:cNvPr id="475" name="Google Shape;475;p20"/>
          <p:cNvSpPr/>
          <p:nvPr/>
        </p:nvSpPr>
        <p:spPr>
          <a:xfrm>
            <a:off x="8238893" y="2536382"/>
            <a:ext cx="304800" cy="304800"/>
          </a:xfrm>
          <a:prstGeom prst="ellipse">
            <a:avLst/>
          </a:prstGeom>
          <a:solidFill>
            <a:srgbClr val="D0D0D0"/>
          </a:solidFill>
          <a:ln>
            <a:noFill/>
          </a:ln>
        </p:spPr>
        <p:txBody>
          <a:bodyPr spcFirstLastPara="1" wrap="square" lIns="91425" tIns="45700" rIns="91425" bIns="45700" anchor="ctr" anchorCtr="0">
            <a:normAutofit fontScale="92500" lnSpcReduction="20000"/>
          </a:bodyPr>
          <a:lstStyle/>
          <a:p>
            <a:pPr marL="0" marR="0" lvl="0" indent="0" algn="ctr" rtl="0">
              <a:lnSpc>
                <a:spcPct val="80000"/>
              </a:lnSpc>
              <a:spcBef>
                <a:spcPts val="0"/>
              </a:spcBef>
              <a:spcAft>
                <a:spcPts val="0"/>
              </a:spcAft>
              <a:buNone/>
            </a:pPr>
            <a:endParaRPr/>
          </a:p>
        </p:txBody>
      </p:sp>
      <p:sp>
        <p:nvSpPr>
          <p:cNvPr id="476" name="Google Shape;476;p20"/>
          <p:cNvSpPr txBox="1"/>
          <p:nvPr/>
        </p:nvSpPr>
        <p:spPr>
          <a:xfrm>
            <a:off x="7195265" y="3452476"/>
            <a:ext cx="1061400" cy="554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Montserrat"/>
                <a:ea typeface="Montserrat"/>
                <a:cs typeface="Montserrat"/>
                <a:sym typeface="Montserrat"/>
              </a:rPr>
              <a:t>CAMARA</a:t>
            </a:r>
            <a:br>
              <a:rPr lang="en-US" sz="1000">
                <a:solidFill>
                  <a:schemeClr val="dk1"/>
                </a:solidFill>
                <a:latin typeface="Montserrat"/>
                <a:ea typeface="Montserrat"/>
                <a:cs typeface="Montserrat"/>
                <a:sym typeface="Montserrat"/>
              </a:rPr>
            </a:br>
            <a:r>
              <a:rPr lang="en-US" sz="1000">
                <a:solidFill>
                  <a:schemeClr val="dk1"/>
                </a:solidFill>
                <a:latin typeface="Montserrat"/>
                <a:ea typeface="Montserrat"/>
                <a:cs typeface="Montserrat"/>
                <a:sym typeface="Montserrat"/>
              </a:rPr>
              <a:t>Guidelines</a:t>
            </a:r>
            <a:endParaRPr sz="1000"/>
          </a:p>
          <a:p>
            <a:pPr marL="0" marR="0" lvl="0" indent="0" algn="ctr" rtl="0">
              <a:spcBef>
                <a:spcPts val="0"/>
              </a:spcBef>
              <a:spcAft>
                <a:spcPts val="0"/>
              </a:spcAft>
              <a:buNone/>
            </a:pPr>
            <a:r>
              <a:rPr lang="en-US" sz="1000">
                <a:solidFill>
                  <a:schemeClr val="dk1"/>
                </a:solidFill>
                <a:latin typeface="Montserrat"/>
                <a:ea typeface="Montserrat"/>
                <a:cs typeface="Montserrat"/>
                <a:sym typeface="Montserrat"/>
              </a:rPr>
              <a:t>&amp; Templates</a:t>
            </a:r>
            <a:endParaRPr sz="1000"/>
          </a:p>
        </p:txBody>
      </p:sp>
      <p:grpSp>
        <p:nvGrpSpPr>
          <p:cNvPr id="477" name="Google Shape;477;p20"/>
          <p:cNvGrpSpPr/>
          <p:nvPr/>
        </p:nvGrpSpPr>
        <p:grpSpPr>
          <a:xfrm rot="8448290">
            <a:off x="6968729" y="2978065"/>
            <a:ext cx="1523920" cy="1521919"/>
            <a:chOff x="245251" y="2230552"/>
            <a:chExt cx="3244260" cy="3240000"/>
          </a:xfrm>
        </p:grpSpPr>
        <p:sp>
          <p:nvSpPr>
            <p:cNvPr id="478" name="Google Shape;478;p20"/>
            <p:cNvSpPr/>
            <p:nvPr/>
          </p:nvSpPr>
          <p:spPr>
            <a:xfrm>
              <a:off x="245251" y="2230552"/>
              <a:ext cx="3240000" cy="3240000"/>
            </a:xfrm>
            <a:custGeom>
              <a:avLst/>
              <a:gdLst/>
              <a:ahLst/>
              <a:cxnLst/>
              <a:rect l="l" t="t" r="r" b="b"/>
              <a:pathLst>
                <a:path w="120000" h="120000" extrusionOk="0">
                  <a:moveTo>
                    <a:pt x="6385" y="55940"/>
                  </a:moveTo>
                  <a:lnTo>
                    <a:pt x="6385" y="55940"/>
                  </a:lnTo>
                  <a:cubicBezTo>
                    <a:pt x="8257" y="31220"/>
                    <a:pt x="26787" y="10985"/>
                    <a:pt x="51247" y="6949"/>
                  </a:cubicBezTo>
                  <a:cubicBezTo>
                    <a:pt x="75706" y="2913"/>
                    <a:pt x="99755" y="16124"/>
                    <a:pt x="109469" y="38931"/>
                  </a:cubicBezTo>
                  <a:lnTo>
                    <a:pt x="115368" y="37686"/>
                  </a:lnTo>
                  <a:lnTo>
                    <a:pt x="104029" y="50702"/>
                  </a:lnTo>
                  <a:lnTo>
                    <a:pt x="86015" y="43884"/>
                  </a:lnTo>
                  <a:lnTo>
                    <a:pt x="91813" y="42660"/>
                  </a:lnTo>
                  <a:cubicBezTo>
                    <a:pt x="84129" y="28563"/>
                    <a:pt x="68083" y="21203"/>
                    <a:pt x="52386" y="24577"/>
                  </a:cubicBezTo>
                  <a:cubicBezTo>
                    <a:pt x="36689" y="27952"/>
                    <a:pt x="25084" y="41254"/>
                    <a:pt x="23872" y="5726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sp>
          <p:nvSpPr>
            <p:cNvPr id="479" name="Google Shape;479;p20"/>
            <p:cNvSpPr/>
            <p:nvPr/>
          </p:nvSpPr>
          <p:spPr>
            <a:xfrm>
              <a:off x="249511" y="2230552"/>
              <a:ext cx="3240000" cy="3240000"/>
            </a:xfrm>
            <a:custGeom>
              <a:avLst/>
              <a:gdLst/>
              <a:ahLst/>
              <a:cxnLst/>
              <a:rect l="l" t="t" r="r" b="b"/>
              <a:pathLst>
                <a:path w="120000" h="120000" extrusionOk="0">
                  <a:moveTo>
                    <a:pt x="114328" y="65582"/>
                  </a:moveTo>
                  <a:cubicBezTo>
                    <a:pt x="111785" y="90340"/>
                    <a:pt x="92824" y="110247"/>
                    <a:pt x="68219" y="113992"/>
                  </a:cubicBezTo>
                  <a:cubicBezTo>
                    <a:pt x="43614" y="117738"/>
                    <a:pt x="19589" y="104374"/>
                    <a:pt x="9793" y="81495"/>
                  </a:cubicBezTo>
                  <a:lnTo>
                    <a:pt x="4711" y="82562"/>
                  </a:lnTo>
                  <a:lnTo>
                    <a:pt x="14596" y="69537"/>
                  </a:lnTo>
                  <a:lnTo>
                    <a:pt x="31341" y="76968"/>
                  </a:lnTo>
                  <a:lnTo>
                    <a:pt x="26345" y="78018"/>
                  </a:lnTo>
                  <a:cubicBezTo>
                    <a:pt x="34265" y="92811"/>
                    <a:pt x="50917" y="100699"/>
                    <a:pt x="67381" y="97454"/>
                  </a:cubicBezTo>
                  <a:cubicBezTo>
                    <a:pt x="83845" y="94209"/>
                    <a:pt x="96260" y="80594"/>
                    <a:pt x="97975" y="6390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a:ea typeface="Montserrat"/>
                <a:cs typeface="Montserrat"/>
                <a:sym typeface="Montserrat"/>
              </a:endParaRPr>
            </a:p>
          </p:txBody>
        </p:sp>
      </p:grpSp>
      <p:sp>
        <p:nvSpPr>
          <p:cNvPr id="480" name="Google Shape;480;p20"/>
          <p:cNvSpPr/>
          <p:nvPr/>
        </p:nvSpPr>
        <p:spPr>
          <a:xfrm>
            <a:off x="7575088" y="3078763"/>
            <a:ext cx="164700" cy="164700"/>
          </a:xfrm>
          <a:prstGeom prst="ellipse">
            <a:avLst/>
          </a:prstGeom>
          <a:solidFill>
            <a:srgbClr val="D0D0D0"/>
          </a:solidFill>
          <a:ln>
            <a:noFill/>
          </a:ln>
        </p:spPr>
        <p:txBody>
          <a:bodyPr spcFirstLastPara="1" wrap="square" lIns="91425" tIns="45700" rIns="91425" bIns="45700" anchor="ctr" anchorCtr="0">
            <a:normAutofit fontScale="25000" lnSpcReduction="20000"/>
          </a:bodyPr>
          <a:lstStyle/>
          <a:p>
            <a:pPr marL="0" marR="0" lvl="0" indent="0" algn="l" rtl="0">
              <a:lnSpc>
                <a:spcPct val="80000"/>
              </a:lnSpc>
              <a:spcBef>
                <a:spcPts val="0"/>
              </a:spcBef>
              <a:spcAft>
                <a:spcPts val="0"/>
              </a:spcAft>
              <a:buNone/>
            </a:pPr>
            <a:endParaRPr/>
          </a:p>
        </p:txBody>
      </p:sp>
      <p:sp>
        <p:nvSpPr>
          <p:cNvPr id="481" name="Google Shape;481;p20"/>
          <p:cNvSpPr/>
          <p:nvPr/>
        </p:nvSpPr>
        <p:spPr>
          <a:xfrm>
            <a:off x="7739931" y="4215530"/>
            <a:ext cx="164843" cy="164843"/>
          </a:xfrm>
          <a:prstGeom prst="ellipse">
            <a:avLst/>
          </a:prstGeom>
          <a:solidFill>
            <a:srgbClr val="D0D0D0"/>
          </a:solidFill>
          <a:ln>
            <a:noFill/>
          </a:ln>
        </p:spPr>
        <p:txBody>
          <a:bodyPr spcFirstLastPara="1" wrap="square" lIns="91425" tIns="45700" rIns="91425" bIns="45700" anchor="ctr" anchorCtr="0">
            <a:normAutofit fontScale="25000" lnSpcReduction="20000"/>
          </a:bodyPr>
          <a:lstStyle/>
          <a:p>
            <a:pPr marL="0" marR="0" lvl="0" indent="0" algn="l" rtl="0">
              <a:lnSpc>
                <a:spcPct val="80000"/>
              </a:lnSpc>
              <a:spcBef>
                <a:spcPts val="0"/>
              </a:spcBef>
              <a:spcAft>
                <a:spcPts val="0"/>
              </a:spcAft>
              <a:buNone/>
            </a:pPr>
            <a:endParaRPr/>
          </a:p>
        </p:txBody>
      </p:sp>
      <p:sp>
        <p:nvSpPr>
          <p:cNvPr id="482" name="Google Shape;482;p20"/>
          <p:cNvSpPr txBox="1"/>
          <p:nvPr/>
        </p:nvSpPr>
        <p:spPr>
          <a:xfrm>
            <a:off x="7144493" y="2306722"/>
            <a:ext cx="11448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lt1"/>
                </a:solidFill>
                <a:latin typeface="Montserrat"/>
                <a:ea typeface="Montserrat"/>
                <a:cs typeface="Montserrat"/>
                <a:sym typeface="Montserrat"/>
              </a:rPr>
              <a:t>CAMARA API </a:t>
            </a:r>
            <a:br>
              <a:rPr lang="en-US" sz="1100">
                <a:solidFill>
                  <a:schemeClr val="lt1"/>
                </a:solidFill>
                <a:latin typeface="Montserrat"/>
                <a:ea typeface="Montserrat"/>
                <a:cs typeface="Montserrat"/>
                <a:sym typeface="Montserrat"/>
              </a:rPr>
            </a:br>
            <a:r>
              <a:rPr lang="en-US" sz="1100">
                <a:solidFill>
                  <a:schemeClr val="lt1"/>
                </a:solidFill>
                <a:latin typeface="Montserrat"/>
                <a:ea typeface="Montserrat"/>
                <a:cs typeface="Montserrat"/>
                <a:sym typeface="Montserrat"/>
              </a:rPr>
              <a:t>definitions</a:t>
            </a:r>
            <a:endParaRPr/>
          </a:p>
        </p:txBody>
      </p:sp>
      <p:sp>
        <p:nvSpPr>
          <p:cNvPr id="483" name="Google Shape;483;p20"/>
          <p:cNvSpPr txBox="1"/>
          <p:nvPr/>
        </p:nvSpPr>
        <p:spPr>
          <a:xfrm>
            <a:off x="7144516" y="4721456"/>
            <a:ext cx="1144800" cy="430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a:solidFill>
                  <a:schemeClr val="lt1"/>
                </a:solidFill>
                <a:latin typeface="Montserrat"/>
                <a:ea typeface="Montserrat"/>
                <a:cs typeface="Montserrat"/>
                <a:sym typeface="Montserrat"/>
              </a:rPr>
              <a:t>CAMARA API </a:t>
            </a:r>
            <a:br>
              <a:rPr lang="en-US" sz="1100">
                <a:solidFill>
                  <a:schemeClr val="lt1"/>
                </a:solidFill>
                <a:latin typeface="Montserrat"/>
                <a:ea typeface="Montserrat"/>
                <a:cs typeface="Montserrat"/>
                <a:sym typeface="Montserrat"/>
              </a:rPr>
            </a:br>
            <a:r>
              <a:rPr lang="en-US" sz="1100">
                <a:solidFill>
                  <a:schemeClr val="lt1"/>
                </a:solidFill>
                <a:latin typeface="Montserrat"/>
                <a:ea typeface="Montserrat"/>
                <a:cs typeface="Montserrat"/>
                <a:sym typeface="Montserrat"/>
              </a:rPr>
              <a:t>definitions</a:t>
            </a:r>
            <a:endParaRPr/>
          </a:p>
        </p:txBody>
      </p:sp>
      <p:sp>
        <p:nvSpPr>
          <p:cNvPr id="484" name="Google Shape;484;p20"/>
          <p:cNvSpPr txBox="1"/>
          <p:nvPr/>
        </p:nvSpPr>
        <p:spPr>
          <a:xfrm>
            <a:off x="9331700" y="1552775"/>
            <a:ext cx="20469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(Operator/Vendor)</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Lab implementations</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tests of release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candidates (rc)</a:t>
            </a:r>
            <a:endParaRPr sz="1200">
              <a:latin typeface="Montserrat Medium"/>
              <a:ea typeface="Montserrat Medium"/>
              <a:cs typeface="Montserrat Medium"/>
              <a:sym typeface="Montserrat Medium"/>
            </a:endParaRPr>
          </a:p>
        </p:txBody>
      </p:sp>
      <p:sp>
        <p:nvSpPr>
          <p:cNvPr id="485" name="Google Shape;485;p20"/>
          <p:cNvSpPr txBox="1"/>
          <p:nvPr/>
        </p:nvSpPr>
        <p:spPr>
          <a:xfrm>
            <a:off x="4129536" y="4950050"/>
            <a:ext cx="19173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(Operator/Vendor)</a:t>
            </a:r>
            <a:endParaRPr sz="1200">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Lab implementations</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tests of release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candidates (rc)</a:t>
            </a:r>
            <a:endParaRPr sz="1200">
              <a:latin typeface="Montserrat Medium"/>
              <a:ea typeface="Montserrat Medium"/>
              <a:cs typeface="Montserrat Medium"/>
              <a:sym typeface="Montserrat Medium"/>
            </a:endParaRPr>
          </a:p>
        </p:txBody>
      </p:sp>
      <p:sp>
        <p:nvSpPr>
          <p:cNvPr id="486" name="Google Shape;486;p20"/>
          <p:cNvSpPr txBox="1"/>
          <p:nvPr/>
        </p:nvSpPr>
        <p:spPr>
          <a:xfrm>
            <a:off x="9341725" y="4950050"/>
            <a:ext cx="2046900" cy="1200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 production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deployments, certifications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channel integrations</a:t>
            </a:r>
            <a:endParaRPr sz="1200">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of CAMARA Fall meta-release</a:t>
            </a:r>
            <a:endParaRPr sz="1200">
              <a:solidFill>
                <a:schemeClr val="dk1"/>
              </a:solidFill>
              <a:latin typeface="Montserrat Medium"/>
              <a:ea typeface="Montserrat Medium"/>
              <a:cs typeface="Montserrat Medium"/>
              <a:sym typeface="Montserrat Medium"/>
            </a:endParaRPr>
          </a:p>
        </p:txBody>
      </p:sp>
      <p:sp>
        <p:nvSpPr>
          <p:cNvPr id="487" name="Google Shape;487;p20"/>
          <p:cNvSpPr txBox="1"/>
          <p:nvPr/>
        </p:nvSpPr>
        <p:spPr>
          <a:xfrm>
            <a:off x="3851279" y="1560889"/>
            <a:ext cx="24738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Operator production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deployments, certifications </a:t>
            </a:r>
            <a:br>
              <a:rPr lang="en-US" sz="1200">
                <a:solidFill>
                  <a:schemeClr val="dk1"/>
                </a:solidFill>
                <a:latin typeface="Montserrat Medium"/>
                <a:ea typeface="Montserrat Medium"/>
                <a:cs typeface="Montserrat Medium"/>
                <a:sym typeface="Montserrat Medium"/>
              </a:rPr>
            </a:br>
            <a:r>
              <a:rPr lang="en-US" sz="1200">
                <a:solidFill>
                  <a:schemeClr val="dk1"/>
                </a:solidFill>
                <a:latin typeface="Montserrat Medium"/>
                <a:ea typeface="Montserrat Medium"/>
                <a:cs typeface="Montserrat Medium"/>
                <a:sym typeface="Montserrat Medium"/>
              </a:rPr>
              <a:t>&amp; channel integrations</a:t>
            </a:r>
            <a:endParaRPr sz="1200">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1"/>
                </a:solidFill>
                <a:latin typeface="Montserrat Medium"/>
                <a:ea typeface="Montserrat Medium"/>
                <a:cs typeface="Montserrat Medium"/>
                <a:sym typeface="Montserrat Medium"/>
              </a:rPr>
              <a:t>of CAMARA Spring meta-release</a:t>
            </a:r>
            <a:endParaRPr sz="1200">
              <a:solidFill>
                <a:schemeClr val="dk1"/>
              </a:solidFill>
              <a:latin typeface="Montserrat Medium"/>
              <a:ea typeface="Montserrat Medium"/>
              <a:cs typeface="Montserrat Medium"/>
              <a:sym typeface="Montserrat Medium"/>
            </a:endParaRPr>
          </a:p>
        </p:txBody>
      </p:sp>
      <p:sp>
        <p:nvSpPr>
          <p:cNvPr id="488" name="Google Shape;488;p20"/>
          <p:cNvSpPr txBox="1">
            <a:spLocks noGrp="1"/>
          </p:cNvSpPr>
          <p:nvPr>
            <p:ph type="body" idx="1"/>
          </p:nvPr>
        </p:nvSpPr>
        <p:spPr>
          <a:xfrm>
            <a:off x="563800" y="1804650"/>
            <a:ext cx="3422400" cy="4245300"/>
          </a:xfrm>
          <a:prstGeom prst="rect">
            <a:avLst/>
          </a:prstGeom>
          <a:noFill/>
          <a:ln>
            <a:noFill/>
          </a:ln>
        </p:spPr>
        <p:txBody>
          <a:bodyPr spcFirstLastPara="1" wrap="square" lIns="0" tIns="0" rIns="0" bIns="0" anchor="t" anchorCtr="0">
            <a:noAutofit/>
          </a:bodyPr>
          <a:lstStyle/>
          <a:p>
            <a:pPr marL="285750" lvl="0" indent="-285750" algn="l" rtl="0">
              <a:lnSpc>
                <a:spcPct val="104000"/>
              </a:lnSpc>
              <a:spcBef>
                <a:spcPts val="0"/>
              </a:spcBef>
              <a:spcAft>
                <a:spcPts val="0"/>
              </a:spcAft>
              <a:buClr>
                <a:srgbClr val="3A9BF3"/>
              </a:buClr>
              <a:buSzPts val="1200"/>
              <a:buFont typeface="Montserrat"/>
              <a:buChar char="•"/>
            </a:pPr>
            <a:r>
              <a:rPr lang="en-US" sz="1200" dirty="0">
                <a:latin typeface="Montserrat"/>
                <a:ea typeface="Montserrat"/>
                <a:cs typeface="Montserrat"/>
                <a:sym typeface="Montserrat"/>
              </a:rPr>
              <a:t>2 meta-releases per year</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Fall (in September)</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Spring (in March)</a:t>
            </a:r>
            <a:endParaRPr sz="1200" dirty="0"/>
          </a:p>
          <a:p>
            <a:pPr marL="285750" lvl="0" indent="-285750" algn="l" rtl="0">
              <a:lnSpc>
                <a:spcPct val="104000"/>
              </a:lnSpc>
              <a:spcBef>
                <a:spcPts val="1200"/>
              </a:spcBef>
              <a:spcAft>
                <a:spcPts val="0"/>
              </a:spcAft>
              <a:buClr>
                <a:srgbClr val="3A9BF3"/>
              </a:buClr>
              <a:buSzPts val="1200"/>
              <a:buFont typeface="Montserrat"/>
              <a:buChar char="•"/>
            </a:pPr>
            <a:r>
              <a:rPr lang="en-US" sz="1200" dirty="0">
                <a:latin typeface="Montserrat"/>
                <a:ea typeface="Montserrat"/>
                <a:cs typeface="Montserrat"/>
                <a:sym typeface="Montserrat"/>
              </a:rPr>
              <a:t>Continuous and overlapping cycles</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Update of CAMARA guidelines</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Development and updates of API definitions in CAMARA</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Lab implementations and production deployments at network operators</a:t>
            </a:r>
            <a:endParaRPr sz="1200" dirty="0"/>
          </a:p>
          <a:p>
            <a:pPr marL="285750" lvl="0" indent="-285750" algn="l" rtl="0">
              <a:lnSpc>
                <a:spcPct val="104000"/>
              </a:lnSpc>
              <a:spcBef>
                <a:spcPts val="1200"/>
              </a:spcBef>
              <a:spcAft>
                <a:spcPts val="0"/>
              </a:spcAft>
              <a:buClr>
                <a:srgbClr val="3A9BF3"/>
              </a:buClr>
              <a:buSzPts val="1200"/>
              <a:buFont typeface="Montserrat"/>
              <a:buChar char="•"/>
            </a:pPr>
            <a:r>
              <a:rPr lang="en-US" sz="1200" dirty="0">
                <a:latin typeface="Montserrat"/>
                <a:ea typeface="Montserrat"/>
                <a:cs typeface="Montserrat"/>
                <a:sym typeface="Montserrat"/>
              </a:rPr>
              <a:t>Tests of API release candidates</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In operator (lab) implementations</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Based on CAMARA test definitions</a:t>
            </a:r>
            <a:endParaRPr sz="1200" dirty="0"/>
          </a:p>
          <a:p>
            <a:pPr marL="285750" lvl="0" indent="-285750" algn="l" rtl="0">
              <a:lnSpc>
                <a:spcPct val="104000"/>
              </a:lnSpc>
              <a:spcBef>
                <a:spcPts val="1200"/>
              </a:spcBef>
              <a:spcAft>
                <a:spcPts val="0"/>
              </a:spcAft>
              <a:buClr>
                <a:srgbClr val="3A9BF3"/>
              </a:buClr>
              <a:buSzPts val="1200"/>
              <a:buFont typeface="Montserrat"/>
              <a:buChar char="•"/>
            </a:pPr>
            <a:r>
              <a:rPr lang="en-US" sz="1200" dirty="0">
                <a:latin typeface="Montserrat"/>
                <a:ea typeface="Montserrat"/>
                <a:cs typeface="Montserrat"/>
                <a:sym typeface="Montserrat"/>
              </a:rPr>
              <a:t>Feedback in all phases</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From (lab) implementations and  deployments to CAMARA API definitions and guidelines</a:t>
            </a:r>
            <a:endParaRPr sz="1200" dirty="0"/>
          </a:p>
          <a:p>
            <a:pPr marL="465750" lvl="1" indent="-313055" algn="l" rtl="0">
              <a:lnSpc>
                <a:spcPct val="104000"/>
              </a:lnSpc>
              <a:spcBef>
                <a:spcPts val="300"/>
              </a:spcBef>
              <a:spcAft>
                <a:spcPts val="0"/>
              </a:spcAft>
              <a:buClr>
                <a:schemeClr val="dk2"/>
              </a:buClr>
              <a:buSzPts val="1200"/>
              <a:buFont typeface="Montserrat"/>
              <a:buChar char="•"/>
            </a:pPr>
            <a:r>
              <a:rPr lang="en-US" sz="1200" dirty="0">
                <a:latin typeface="Montserrat"/>
                <a:ea typeface="Montserrat"/>
                <a:cs typeface="Montserrat"/>
                <a:sym typeface="Montserrat"/>
              </a:rPr>
              <a:t>From API definition work to </a:t>
            </a:r>
            <a:br>
              <a:rPr lang="en-US" sz="1200" dirty="0">
                <a:latin typeface="Montserrat"/>
                <a:ea typeface="Montserrat"/>
                <a:cs typeface="Montserrat"/>
                <a:sym typeface="Montserrat"/>
              </a:rPr>
            </a:br>
            <a:r>
              <a:rPr lang="en-US" sz="1200" dirty="0">
                <a:latin typeface="Montserrat"/>
                <a:ea typeface="Montserrat"/>
                <a:cs typeface="Montserrat"/>
                <a:sym typeface="Montserrat"/>
              </a:rPr>
              <a:t>CAMARA guidelines</a:t>
            </a:r>
            <a:endParaRPr sz="1200" dirty="0"/>
          </a:p>
        </p:txBody>
      </p:sp>
      <p:sp>
        <p:nvSpPr>
          <p:cNvPr id="489" name="Google Shape;489;p20"/>
          <p:cNvSpPr txBox="1"/>
          <p:nvPr/>
        </p:nvSpPr>
        <p:spPr>
          <a:xfrm>
            <a:off x="1526532" y="6093614"/>
            <a:ext cx="84690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For details see:</a:t>
            </a:r>
            <a:r>
              <a:rPr lang="en-US" sz="1200" b="1">
                <a:solidFill>
                  <a:srgbClr val="3A9BF3"/>
                </a:solidFill>
                <a:latin typeface="Montserrat"/>
                <a:ea typeface="Montserrat"/>
                <a:cs typeface="Montserrat"/>
                <a:sym typeface="Montserrat"/>
              </a:rPr>
              <a:t> </a:t>
            </a:r>
            <a:r>
              <a:rPr lang="en-US" sz="1200" u="sng">
                <a:solidFill>
                  <a:srgbClr val="3A9BF3"/>
                </a:solidFill>
                <a:latin typeface="Montserrat Medium"/>
                <a:ea typeface="Montserrat Medium"/>
                <a:cs typeface="Montserrat Medium"/>
                <a:sym typeface="Montserrat Medium"/>
              </a:rPr>
              <a:t>https://wiki.camaraproject.org/display/CAM/Meta-release+Process</a:t>
            </a:r>
            <a:endParaRPr sz="1200" u="sng">
              <a:solidFill>
                <a:srgbClr val="3A9BF3"/>
              </a:solidFill>
              <a:latin typeface="Montserrat Medium"/>
              <a:ea typeface="Montserrat Medium"/>
              <a:cs typeface="Montserrat Medium"/>
              <a:sym typeface="Montserrat Medium"/>
            </a:endParaRPr>
          </a:p>
        </p:txBody>
      </p:sp>
      <p:sp>
        <p:nvSpPr>
          <p:cNvPr id="490" name="Google Shape;490;p20"/>
          <p:cNvSpPr txBox="1"/>
          <p:nvPr/>
        </p:nvSpPr>
        <p:spPr>
          <a:xfrm>
            <a:off x="6857701" y="259720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Medium"/>
                <a:ea typeface="Montserrat Medium"/>
                <a:cs typeface="Montserrat Medium"/>
                <a:sym typeface="Montserrat Medium"/>
              </a:rPr>
              <a:t>Alpha</a:t>
            </a:r>
            <a:endParaRPr sz="500">
              <a:solidFill>
                <a:schemeClr val="dk2"/>
              </a:solidFill>
              <a:latin typeface="Montserrat Medium"/>
              <a:ea typeface="Montserrat Medium"/>
              <a:cs typeface="Montserrat Medium"/>
              <a:sym typeface="Montserrat Medium"/>
            </a:endParaRPr>
          </a:p>
        </p:txBody>
      </p:sp>
      <p:sp>
        <p:nvSpPr>
          <p:cNvPr id="491" name="Google Shape;491;p20"/>
          <p:cNvSpPr txBox="1"/>
          <p:nvPr/>
        </p:nvSpPr>
        <p:spPr>
          <a:xfrm>
            <a:off x="7454501" y="3076525"/>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a:ea typeface="Montserrat"/>
                <a:cs typeface="Montserrat"/>
                <a:sym typeface="Montserrat"/>
              </a:rPr>
              <a:t>RC</a:t>
            </a:r>
            <a:endParaRPr sz="500">
              <a:solidFill>
                <a:schemeClr val="dk2"/>
              </a:solidFill>
            </a:endParaRPr>
          </a:p>
        </p:txBody>
      </p:sp>
      <p:sp>
        <p:nvSpPr>
          <p:cNvPr id="492" name="Google Shape;492;p20"/>
          <p:cNvSpPr txBox="1"/>
          <p:nvPr/>
        </p:nvSpPr>
        <p:spPr>
          <a:xfrm>
            <a:off x="7619401" y="421335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a:ea typeface="Montserrat"/>
                <a:cs typeface="Montserrat"/>
                <a:sym typeface="Montserrat"/>
              </a:rPr>
              <a:t>RC</a:t>
            </a:r>
            <a:endParaRPr sz="500">
              <a:solidFill>
                <a:schemeClr val="dk2"/>
              </a:solidFill>
            </a:endParaRPr>
          </a:p>
        </p:txBody>
      </p:sp>
      <p:sp>
        <p:nvSpPr>
          <p:cNvPr id="493" name="Google Shape;493;p20"/>
          <p:cNvSpPr txBox="1"/>
          <p:nvPr/>
        </p:nvSpPr>
        <p:spPr>
          <a:xfrm>
            <a:off x="8188351" y="2604175"/>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1"/>
                </a:solidFill>
                <a:latin typeface="Montserrat Medium"/>
                <a:ea typeface="Montserrat Medium"/>
                <a:cs typeface="Montserrat Medium"/>
                <a:sym typeface="Montserrat Medium"/>
              </a:rPr>
              <a:t>RC</a:t>
            </a:r>
            <a:endParaRPr sz="500">
              <a:latin typeface="Montserrat Medium"/>
              <a:ea typeface="Montserrat Medium"/>
              <a:cs typeface="Montserrat Medium"/>
              <a:sym typeface="Montserrat Medium"/>
            </a:endParaRPr>
          </a:p>
        </p:txBody>
      </p:sp>
      <p:sp>
        <p:nvSpPr>
          <p:cNvPr id="494" name="Google Shape;494;p20"/>
          <p:cNvSpPr txBox="1"/>
          <p:nvPr/>
        </p:nvSpPr>
        <p:spPr>
          <a:xfrm>
            <a:off x="8593925" y="3481913"/>
            <a:ext cx="6771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Fall Meta-</a:t>
            </a:r>
            <a:endParaRPr sz="800">
              <a:solidFill>
                <a:srgbClr val="3A9BF3"/>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release</a:t>
            </a:r>
            <a:endParaRPr sz="800">
              <a:solidFill>
                <a:srgbClr val="3A9BF3"/>
              </a:solidFill>
              <a:latin typeface="Montserrat Medium"/>
              <a:ea typeface="Montserrat Medium"/>
              <a:cs typeface="Montserrat Medium"/>
              <a:sym typeface="Montserrat Medium"/>
            </a:endParaRPr>
          </a:p>
        </p:txBody>
      </p:sp>
      <p:sp>
        <p:nvSpPr>
          <p:cNvPr id="495" name="Google Shape;495;p20"/>
          <p:cNvSpPr txBox="1"/>
          <p:nvPr/>
        </p:nvSpPr>
        <p:spPr>
          <a:xfrm>
            <a:off x="6128962" y="3481913"/>
            <a:ext cx="6771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Spring Meta-</a:t>
            </a:r>
            <a:endParaRPr sz="800">
              <a:solidFill>
                <a:srgbClr val="3A9BF3"/>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800">
                <a:solidFill>
                  <a:srgbClr val="3A9BF3"/>
                </a:solidFill>
                <a:latin typeface="Montserrat Medium"/>
                <a:ea typeface="Montserrat Medium"/>
                <a:cs typeface="Montserrat Medium"/>
                <a:sym typeface="Montserrat Medium"/>
              </a:rPr>
              <a:t>release</a:t>
            </a:r>
            <a:endParaRPr sz="800">
              <a:solidFill>
                <a:srgbClr val="3A9BF3"/>
              </a:solidFill>
              <a:latin typeface="Montserrat Medium"/>
              <a:ea typeface="Montserrat Medium"/>
              <a:cs typeface="Montserrat Medium"/>
              <a:sym typeface="Montserrat Medium"/>
            </a:endParaRPr>
          </a:p>
        </p:txBody>
      </p:sp>
      <p:sp>
        <p:nvSpPr>
          <p:cNvPr id="496" name="Google Shape;496;p20"/>
          <p:cNvSpPr/>
          <p:nvPr/>
        </p:nvSpPr>
        <p:spPr>
          <a:xfrm>
            <a:off x="6908232" y="4624845"/>
            <a:ext cx="304800" cy="304800"/>
          </a:xfrm>
          <a:prstGeom prst="ellipse">
            <a:avLst/>
          </a:prstGeom>
          <a:solidFill>
            <a:srgbClr val="D0D0D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
          </a:p>
        </p:txBody>
      </p:sp>
      <p:sp>
        <p:nvSpPr>
          <p:cNvPr id="497" name="Google Shape;497;p20"/>
          <p:cNvSpPr/>
          <p:nvPr/>
        </p:nvSpPr>
        <p:spPr>
          <a:xfrm>
            <a:off x="8238881" y="4624857"/>
            <a:ext cx="304800" cy="304800"/>
          </a:xfrm>
          <a:prstGeom prst="ellipse">
            <a:avLst/>
          </a:prstGeom>
          <a:solidFill>
            <a:srgbClr val="D0D0D0"/>
          </a:soli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a:p>
        </p:txBody>
      </p:sp>
      <p:sp>
        <p:nvSpPr>
          <p:cNvPr id="498" name="Google Shape;498;p20"/>
          <p:cNvSpPr txBox="1"/>
          <p:nvPr/>
        </p:nvSpPr>
        <p:spPr>
          <a:xfrm>
            <a:off x="6857689" y="469265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2"/>
                </a:solidFill>
                <a:latin typeface="Montserrat Medium"/>
                <a:ea typeface="Montserrat Medium"/>
                <a:cs typeface="Montserrat Medium"/>
                <a:sym typeface="Montserrat Medium"/>
              </a:rPr>
              <a:t>RC</a:t>
            </a:r>
            <a:endParaRPr sz="500">
              <a:solidFill>
                <a:schemeClr val="dk2"/>
              </a:solidFill>
              <a:latin typeface="Montserrat Medium"/>
              <a:ea typeface="Montserrat Medium"/>
              <a:cs typeface="Montserrat Medium"/>
              <a:sym typeface="Montserrat Medium"/>
            </a:endParaRPr>
          </a:p>
        </p:txBody>
      </p:sp>
      <p:sp>
        <p:nvSpPr>
          <p:cNvPr id="499" name="Google Shape;499;p20"/>
          <p:cNvSpPr txBox="1"/>
          <p:nvPr/>
        </p:nvSpPr>
        <p:spPr>
          <a:xfrm>
            <a:off x="8188339" y="4692650"/>
            <a:ext cx="405900" cy="169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00">
                <a:solidFill>
                  <a:schemeClr val="dk1"/>
                </a:solidFill>
                <a:latin typeface="Montserrat Medium"/>
                <a:ea typeface="Montserrat Medium"/>
                <a:cs typeface="Montserrat Medium"/>
                <a:sym typeface="Montserrat Medium"/>
              </a:rPr>
              <a:t>Alpha</a:t>
            </a:r>
            <a:endParaRPr sz="500">
              <a:latin typeface="Montserrat Medium"/>
              <a:ea typeface="Montserrat Medium"/>
              <a:cs typeface="Montserrat Medium"/>
              <a:sym typeface="Montserrat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8BABC550-5CF1-8215-5CB4-D3E6F4153BBE}"/>
            </a:ext>
          </a:extLst>
        </p:cNvPr>
        <p:cNvGrpSpPr/>
        <p:nvPr/>
      </p:nvGrpSpPr>
      <p:grpSpPr>
        <a:xfrm>
          <a:off x="0" y="0"/>
          <a:ext cx="0" cy="0"/>
          <a:chOff x="0" y="0"/>
          <a:chExt cx="0" cy="0"/>
        </a:xfrm>
      </p:grpSpPr>
      <p:sp>
        <p:nvSpPr>
          <p:cNvPr id="6" name="Google Shape;235;p20">
            <a:extLst>
              <a:ext uri="{FF2B5EF4-FFF2-40B4-BE49-F238E27FC236}">
                <a16:creationId xmlns:a16="http://schemas.microsoft.com/office/drawing/2014/main" id="{B6F7144C-6D7C-D563-F722-976ABB1C841C}"/>
              </a:ext>
            </a:extLst>
          </p:cNvPr>
          <p:cNvSpPr/>
          <p:nvPr/>
        </p:nvSpPr>
        <p:spPr>
          <a:xfrm>
            <a:off x="4268783" y="1241524"/>
            <a:ext cx="6176880" cy="2672823"/>
          </a:xfrm>
          <a:prstGeom prst="roundRect">
            <a:avLst>
              <a:gd name="adj" fmla="val 5074"/>
            </a:avLst>
          </a:prstGeom>
          <a:solidFill>
            <a:schemeClr val="bg1"/>
          </a:solid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endParaRPr kumimoji="0" lang="en-US" sz="1400" b="0" i="0" u="none" strike="noStrike" kern="0" cap="none" spc="0" normalizeH="0" baseline="3000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160" name="Google Shape;160;p3">
            <a:extLst>
              <a:ext uri="{FF2B5EF4-FFF2-40B4-BE49-F238E27FC236}">
                <a16:creationId xmlns:a16="http://schemas.microsoft.com/office/drawing/2014/main" id="{405064E7-4678-6101-F3E3-5EC66FE595CE}"/>
              </a:ext>
            </a:extLst>
          </p:cNvPr>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lvl="0"/>
            <a:r>
              <a:rPr lang="en-US" dirty="0"/>
              <a:t>CAMARA Fall 25 meta-release</a:t>
            </a:r>
            <a:br>
              <a:rPr lang="en-US" dirty="0"/>
            </a:br>
            <a:r>
              <a:rPr lang="en-US" dirty="0"/>
              <a:t>60 #total CAMARA APIs</a:t>
            </a:r>
            <a:endParaRPr dirty="0"/>
          </a:p>
        </p:txBody>
      </p:sp>
      <p:sp>
        <p:nvSpPr>
          <p:cNvPr id="2" name="TextBox 3">
            <a:extLst>
              <a:ext uri="{FF2B5EF4-FFF2-40B4-BE49-F238E27FC236}">
                <a16:creationId xmlns:a16="http://schemas.microsoft.com/office/drawing/2014/main" id="{F8CEA50C-21A6-7D7A-7CD9-39A7AB3D7E18}"/>
              </a:ext>
            </a:extLst>
          </p:cNvPr>
          <p:cNvSpPr txBox="1"/>
          <p:nvPr/>
        </p:nvSpPr>
        <p:spPr>
          <a:xfrm>
            <a:off x="861676" y="1544513"/>
            <a:ext cx="2975175" cy="2185214"/>
          </a:xfrm>
          <a:prstGeom prst="rect">
            <a:avLst/>
          </a:prstGeom>
          <a:solidFill>
            <a:schemeClr val="bg1"/>
          </a:solidFill>
        </p:spPr>
        <p:txBody>
          <a:bodyPr wrap="square" rtlCol="0">
            <a:spAutoFit/>
          </a:bodyPr>
          <a:lstStyle/>
          <a:p>
            <a:pPr marL="198900" lvl="0" algn="ctr"/>
            <a:r>
              <a:rPr lang="en-US" sz="1600" dirty="0">
                <a:effectLst/>
                <a:latin typeface="Montserrat SemiBold" panose="00000700000000000000" pitchFamily="2" charset="0"/>
                <a:ea typeface="Times New Roman" panose="02020603050405020304" pitchFamily="18" charset="0"/>
                <a:cs typeface="Leelawadee UI Semilight" panose="020B0402040204020203" pitchFamily="34" charset="-34"/>
              </a:rPr>
              <a:t>STABLE APIs</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device-reachability-status</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device-roaming-status</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device-swap</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location-verification</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number-verification</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one-time-password-</a:t>
            </a:r>
            <a:r>
              <a:rPr lang="en-US" sz="1200" dirty="0" err="1">
                <a:effectLst/>
                <a:latin typeface="Montserrat Light" panose="00000400000000000000" pitchFamily="2" charset="0"/>
                <a:ea typeface="Times New Roman" panose="02020603050405020304" pitchFamily="18" charset="0"/>
              </a:rPr>
              <a:t>sms</a:t>
            </a:r>
            <a:endParaRPr lang="en-US" sz="1200" dirty="0">
              <a:effectLst/>
              <a:latin typeface="Montserrat Light" panose="00000400000000000000" pitchFamily="2" charset="0"/>
              <a:ea typeface="Times New Roman" panose="02020603050405020304" pitchFamily="18" charset="0"/>
            </a:endParaRPr>
          </a:p>
          <a:p>
            <a:pPr marL="342900" lvl="0" indent="-144000">
              <a:buFont typeface="Wingdings" panose="05000000000000000000" pitchFamily="2" charset="2"/>
              <a:buChar char=""/>
            </a:pPr>
            <a:r>
              <a:rPr lang="en-US" sz="1200" dirty="0" err="1">
                <a:effectLst/>
                <a:latin typeface="Montserrat Light" panose="00000400000000000000" pitchFamily="2" charset="0"/>
                <a:ea typeface="Times New Roman" panose="02020603050405020304" pitchFamily="18" charset="0"/>
              </a:rPr>
              <a:t>qos</a:t>
            </a:r>
            <a:r>
              <a:rPr lang="en-US" sz="1200" dirty="0">
                <a:effectLst/>
                <a:latin typeface="Montserrat Light" panose="00000400000000000000" pitchFamily="2" charset="0"/>
                <a:ea typeface="Times New Roman" panose="02020603050405020304" pitchFamily="18" charset="0"/>
              </a:rPr>
              <a:t>-profiles</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quality-on-demand</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sim-swap</a:t>
            </a:r>
          </a:p>
          <a:p>
            <a:pPr marL="34290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simple-edge-discovery</a:t>
            </a:r>
          </a:p>
        </p:txBody>
      </p:sp>
      <p:sp>
        <p:nvSpPr>
          <p:cNvPr id="3" name="TextBox 4">
            <a:extLst>
              <a:ext uri="{FF2B5EF4-FFF2-40B4-BE49-F238E27FC236}">
                <a16:creationId xmlns:a16="http://schemas.microsoft.com/office/drawing/2014/main" id="{46DBDDBC-5E42-5124-D2A2-9EF312E4195A}"/>
              </a:ext>
            </a:extLst>
          </p:cNvPr>
          <p:cNvSpPr txBox="1"/>
          <p:nvPr/>
        </p:nvSpPr>
        <p:spPr>
          <a:xfrm>
            <a:off x="7479389" y="1305148"/>
            <a:ext cx="2822839" cy="2308324"/>
          </a:xfrm>
          <a:prstGeom prst="rect">
            <a:avLst/>
          </a:prstGeom>
          <a:noFill/>
        </p:spPr>
        <p:txBody>
          <a:bodyPr wrap="square" rtlCol="0">
            <a:spAutoFit/>
          </a:bodyPr>
          <a:lstStyle/>
          <a:p>
            <a:pPr marL="285750" marR="0" indent="-144000">
              <a:buFont typeface="Wingdings" panose="05000000000000000000" pitchFamily="2" charset="2"/>
              <a:buChar char="§"/>
            </a:pPr>
            <a:endParaRPr lang="fr-FR" sz="1200" dirty="0">
              <a:effectLst/>
              <a:latin typeface="Montserrat Light" panose="00000400000000000000" pitchFamily="2" charset="0"/>
            </a:endParaRPr>
          </a:p>
          <a:p>
            <a:pPr marL="342900" lvl="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most-frequent-location</a:t>
            </a:r>
          </a:p>
          <a:p>
            <a:pPr marL="342900" lvl="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network-slice-booking</a:t>
            </a:r>
          </a:p>
          <a:p>
            <a:pPr marL="342900" lvl="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optimal-edge-discovery</a:t>
            </a:r>
          </a:p>
          <a:p>
            <a:pPr marL="342900" lvl="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predictive-connectivity-data</a:t>
            </a:r>
          </a:p>
          <a:p>
            <a:pPr marL="342900" lvl="0" indent="-144000">
              <a:buFont typeface="Wingdings" panose="05000000000000000000" pitchFamily="2" charset="2"/>
              <a:buChar char=""/>
            </a:pPr>
            <a:r>
              <a:rPr lang="en-US" sz="1200" dirty="0" err="1">
                <a:latin typeface="Montserrat Light" panose="00000400000000000000" pitchFamily="2" charset="0"/>
                <a:ea typeface="Times New Roman" panose="02020603050405020304" pitchFamily="18" charset="0"/>
              </a:rPr>
              <a:t>qa</a:t>
            </a:r>
            <a:r>
              <a:rPr lang="en-US" sz="1200" dirty="0">
                <a:latin typeface="Montserrat Light" panose="00000400000000000000" pitchFamily="2" charset="0"/>
                <a:ea typeface="Times New Roman" panose="02020603050405020304" pitchFamily="18" charset="0"/>
              </a:rPr>
              <a:t>-assistant-manage</a:t>
            </a:r>
          </a:p>
          <a:p>
            <a:pPr marL="342900" lvl="0" indent="-144000">
              <a:buFont typeface="Wingdings" panose="05000000000000000000" pitchFamily="2" charset="2"/>
              <a:buChar char=""/>
            </a:pPr>
            <a:r>
              <a:rPr lang="en-US" sz="1200" dirty="0" err="1">
                <a:latin typeface="Montserrat Light" panose="00000400000000000000" pitchFamily="2" charset="0"/>
                <a:ea typeface="Times New Roman" panose="02020603050405020304" pitchFamily="18" charset="0"/>
              </a:rPr>
              <a:t>qa</a:t>
            </a:r>
            <a:r>
              <a:rPr lang="en-US" sz="1200" dirty="0">
                <a:latin typeface="Montserrat Light" panose="00000400000000000000" pitchFamily="2" charset="0"/>
                <a:ea typeface="Times New Roman" panose="02020603050405020304" pitchFamily="18" charset="0"/>
              </a:rPr>
              <a:t>-assistant-service</a:t>
            </a:r>
          </a:p>
          <a:p>
            <a:pPr marL="342900" lvl="0" indent="-144000">
              <a:buFont typeface="Wingdings" panose="05000000000000000000" pitchFamily="2" charset="2"/>
              <a:buChar char=""/>
            </a:pPr>
            <a:r>
              <a:rPr lang="en-US" sz="1200" dirty="0" err="1">
                <a:latin typeface="Montserrat Light" panose="00000400000000000000" pitchFamily="2" charset="0"/>
                <a:ea typeface="Times New Roman" panose="02020603050405020304" pitchFamily="18" charset="0"/>
              </a:rPr>
              <a:t>qos</a:t>
            </a:r>
            <a:r>
              <a:rPr lang="en-US" sz="1200" dirty="0">
                <a:latin typeface="Montserrat Light" panose="00000400000000000000" pitchFamily="2" charset="0"/>
                <a:ea typeface="Times New Roman" panose="02020603050405020304" pitchFamily="18" charset="0"/>
              </a:rPr>
              <a:t>-booking</a:t>
            </a:r>
          </a:p>
          <a:p>
            <a:pPr marL="342900" lvl="0" indent="-144000">
              <a:buFont typeface="Wingdings" panose="05000000000000000000" pitchFamily="2" charset="2"/>
              <a:buChar char=""/>
            </a:pPr>
            <a:r>
              <a:rPr lang="en-US" sz="1200" dirty="0" err="1">
                <a:latin typeface="Montserrat Light" panose="00000400000000000000" pitchFamily="2" charset="0"/>
                <a:ea typeface="Times New Roman" panose="02020603050405020304" pitchFamily="18" charset="0"/>
              </a:rPr>
              <a:t>qos</a:t>
            </a:r>
            <a:r>
              <a:rPr lang="en-US" sz="1200" dirty="0">
                <a:latin typeface="Montserrat Light" panose="00000400000000000000" pitchFamily="2" charset="0"/>
                <a:ea typeface="Times New Roman" panose="02020603050405020304" pitchFamily="18" charset="0"/>
              </a:rPr>
              <a:t>-booking-and-assignment</a:t>
            </a:r>
          </a:p>
          <a:p>
            <a:pPr marL="342900" lvl="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subscription-status</a:t>
            </a:r>
          </a:p>
          <a:p>
            <a:pPr marL="34290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traffic-influence</a:t>
            </a:r>
          </a:p>
          <a:p>
            <a:pPr marL="342900" lvl="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verified-caller</a:t>
            </a:r>
          </a:p>
        </p:txBody>
      </p:sp>
      <p:sp>
        <p:nvSpPr>
          <p:cNvPr id="4" name="TextBox 6">
            <a:extLst>
              <a:ext uri="{FF2B5EF4-FFF2-40B4-BE49-F238E27FC236}">
                <a16:creationId xmlns:a16="http://schemas.microsoft.com/office/drawing/2014/main" id="{B949A663-62C0-3523-6CDB-4EA35E46FA3D}"/>
              </a:ext>
            </a:extLst>
          </p:cNvPr>
          <p:cNvSpPr txBox="1"/>
          <p:nvPr/>
        </p:nvSpPr>
        <p:spPr>
          <a:xfrm>
            <a:off x="4188978" y="1241525"/>
            <a:ext cx="3368230" cy="2554545"/>
          </a:xfrm>
          <a:prstGeom prst="rect">
            <a:avLst/>
          </a:prstGeom>
          <a:noFill/>
        </p:spPr>
        <p:txBody>
          <a:bodyPr wrap="none" rtlCol="0">
            <a:spAutoFit/>
          </a:bodyPr>
          <a:lstStyle/>
          <a:p>
            <a:pPr marL="198900" lvl="0" algn="ctr"/>
            <a:r>
              <a:rPr lang="en-US" sz="1600" dirty="0">
                <a:latin typeface="Montserrat SemiBold" panose="00000700000000000000" pitchFamily="2" charset="0"/>
                <a:cs typeface="Leelawadee UI Semilight" panose="020B0402040204020203" pitchFamily="34" charset="-34"/>
              </a:rPr>
              <a:t>NEW INITIAL APIs (v0.y.z)</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application-endpoint-discovery</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application-endpoint-registration</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blockchain-public-address-validation</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brand-registration</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consent-info</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dedicated-network</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dedicated-network-accesses</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dedicated-network-profiles</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device-data-volume</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device-data-volume-subscriptions</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energy-footprint-notification</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knowledge-base</a:t>
            </a:r>
          </a:p>
        </p:txBody>
      </p:sp>
      <p:sp>
        <p:nvSpPr>
          <p:cNvPr id="5" name="Google Shape;235;p20">
            <a:extLst>
              <a:ext uri="{FF2B5EF4-FFF2-40B4-BE49-F238E27FC236}">
                <a16:creationId xmlns:a16="http://schemas.microsoft.com/office/drawing/2014/main" id="{6C6F03FC-8B37-89EE-B0BC-B7F91C6D72AD}"/>
              </a:ext>
            </a:extLst>
          </p:cNvPr>
          <p:cNvSpPr/>
          <p:nvPr/>
        </p:nvSpPr>
        <p:spPr>
          <a:xfrm>
            <a:off x="988939" y="1544512"/>
            <a:ext cx="2812670" cy="2229461"/>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endParaRPr kumimoji="0" lang="en-US" sz="1400" b="0" i="0" u="none" strike="noStrike" kern="0" cap="none" spc="0" normalizeH="0" baseline="3000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7" name="Oval 7">
            <a:extLst>
              <a:ext uri="{FF2B5EF4-FFF2-40B4-BE49-F238E27FC236}">
                <a16:creationId xmlns:a16="http://schemas.microsoft.com/office/drawing/2014/main" id="{67FF7ACF-5236-127E-EBC1-E2E5C5A5C6B8}"/>
              </a:ext>
            </a:extLst>
          </p:cNvPr>
          <p:cNvSpPr/>
          <p:nvPr/>
        </p:nvSpPr>
        <p:spPr>
          <a:xfrm>
            <a:off x="4162773" y="1087636"/>
            <a:ext cx="360000" cy="360000"/>
          </a:xfrm>
          <a:prstGeom prst="ellipse">
            <a:avLst/>
          </a:prstGeom>
          <a:solidFill>
            <a:srgbClr val="529A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Montserrat SemiBold" panose="00000700000000000000" pitchFamily="2" charset="0"/>
              </a:rPr>
              <a:t>23</a:t>
            </a:r>
          </a:p>
        </p:txBody>
      </p:sp>
      <p:sp>
        <p:nvSpPr>
          <p:cNvPr id="8" name="Oval 11">
            <a:extLst>
              <a:ext uri="{FF2B5EF4-FFF2-40B4-BE49-F238E27FC236}">
                <a16:creationId xmlns:a16="http://schemas.microsoft.com/office/drawing/2014/main" id="{6191C39A-7D18-85A9-5E6F-3F72485DBFF1}"/>
              </a:ext>
            </a:extLst>
          </p:cNvPr>
          <p:cNvSpPr/>
          <p:nvPr/>
        </p:nvSpPr>
        <p:spPr>
          <a:xfrm>
            <a:off x="861677" y="1390624"/>
            <a:ext cx="360000" cy="360000"/>
          </a:xfrm>
          <a:prstGeom prst="ellipse">
            <a:avLst/>
          </a:prstGeom>
          <a:solidFill>
            <a:srgbClr val="529A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Montserrat SemiBold" panose="00000700000000000000" pitchFamily="2" charset="0"/>
              </a:rPr>
              <a:t>10</a:t>
            </a:r>
          </a:p>
        </p:txBody>
      </p:sp>
      <p:sp>
        <p:nvSpPr>
          <p:cNvPr id="9" name="TextBox 3">
            <a:extLst>
              <a:ext uri="{FF2B5EF4-FFF2-40B4-BE49-F238E27FC236}">
                <a16:creationId xmlns:a16="http://schemas.microsoft.com/office/drawing/2014/main" id="{75A7DEB3-3EA3-3E01-CA9A-B4E950F8D743}"/>
              </a:ext>
            </a:extLst>
          </p:cNvPr>
          <p:cNvSpPr txBox="1"/>
          <p:nvPr/>
        </p:nvSpPr>
        <p:spPr>
          <a:xfrm>
            <a:off x="919257" y="4063743"/>
            <a:ext cx="5026124" cy="2369880"/>
          </a:xfrm>
          <a:prstGeom prst="rect">
            <a:avLst/>
          </a:prstGeom>
          <a:noFill/>
        </p:spPr>
        <p:txBody>
          <a:bodyPr wrap="square" rtlCol="0">
            <a:spAutoFit/>
          </a:bodyPr>
          <a:lstStyle/>
          <a:p>
            <a:pPr marL="198900"/>
            <a:r>
              <a:rPr lang="fr-FR" sz="1600" dirty="0">
                <a:latin typeface="Montserrat SemiBold" panose="00000700000000000000" pitchFamily="2" charset="0"/>
                <a:cs typeface="Leelawadee UI Semilight" panose="020B0402040204020203" pitchFamily="34" charset="-34"/>
              </a:rPr>
              <a:t>   SPRING25 UPDATED INITIAL APIs </a:t>
            </a:r>
            <a:r>
              <a:rPr lang="en-US" sz="1600" dirty="0">
                <a:latin typeface="Montserrat SemiBold" panose="00000700000000000000" pitchFamily="2" charset="0"/>
                <a:cs typeface="Leelawadee UI Semilight" panose="020B0402040204020203" pitchFamily="34" charset="-34"/>
              </a:rPr>
              <a:t>(v0.y.z)</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application-profiles</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blockchain-public-address</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call-forwarding-signal</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carrier-billing</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carrier-billing-refund</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connected-network-type</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connected-network-type-subscriptions</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connectivity-insights</a:t>
            </a:r>
          </a:p>
          <a:p>
            <a:pPr marL="342900" lvl="0" indent="-144000">
              <a:buFont typeface="Wingdings" panose="05000000000000000000" pitchFamily="2" charset="2"/>
              <a:buChar char=""/>
            </a:pPr>
            <a:r>
              <a:rPr lang="en-US" sz="1200" dirty="0">
                <a:effectLst/>
                <a:latin typeface="Montserrat Light" panose="00000400000000000000" pitchFamily="2" charset="0"/>
                <a:ea typeface="Times New Roman" panose="02020603050405020304" pitchFamily="18" charset="0"/>
              </a:rPr>
              <a:t>connectivity-insights-subscriptions</a:t>
            </a:r>
          </a:p>
          <a:p>
            <a:pPr marL="34290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customer-insights</a:t>
            </a:r>
            <a:endParaRPr lang="en-US" sz="1200" dirty="0">
              <a:effectLst/>
              <a:latin typeface="Montserrat Light" panose="00000400000000000000" pitchFamily="2" charset="0"/>
              <a:ea typeface="Times New Roman" panose="02020603050405020304" pitchFamily="18" charset="0"/>
            </a:endParaRPr>
          </a:p>
          <a:p>
            <a:pPr marL="342900" lvl="0" indent="-144000">
              <a:buFont typeface="Wingdings" panose="05000000000000000000" pitchFamily="2" charset="2"/>
              <a:buChar char=""/>
            </a:pPr>
            <a:endParaRPr lang="en-US" sz="1200" dirty="0">
              <a:effectLst/>
              <a:latin typeface="Montserrat Light" panose="00000400000000000000" pitchFamily="2" charset="0"/>
              <a:ea typeface="Calibri" panose="020F0502020204030204" pitchFamily="34" charset="0"/>
            </a:endParaRPr>
          </a:p>
        </p:txBody>
      </p:sp>
      <p:sp>
        <p:nvSpPr>
          <p:cNvPr id="10" name="TextBox 4">
            <a:extLst>
              <a:ext uri="{FF2B5EF4-FFF2-40B4-BE49-F238E27FC236}">
                <a16:creationId xmlns:a16="http://schemas.microsoft.com/office/drawing/2014/main" id="{33B1ADF0-6F43-DD35-C3E1-67A3DD7007A8}"/>
              </a:ext>
            </a:extLst>
          </p:cNvPr>
          <p:cNvSpPr txBox="1"/>
          <p:nvPr/>
        </p:nvSpPr>
        <p:spPr>
          <a:xfrm>
            <a:off x="4360612" y="4364333"/>
            <a:ext cx="3904201" cy="1938992"/>
          </a:xfrm>
          <a:prstGeom prst="rect">
            <a:avLst/>
          </a:prstGeom>
          <a:noFill/>
        </p:spPr>
        <p:txBody>
          <a:bodyPr wrap="square" rtlCol="0">
            <a:spAutoFit/>
          </a:bodyPr>
          <a:lstStyle/>
          <a:p>
            <a:pPr marL="342900" lvl="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device-identifier</a:t>
            </a:r>
          </a:p>
          <a:p>
            <a:pPr marL="342900" lvl="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device-reachability-status-subscriptions</a:t>
            </a:r>
          </a:p>
          <a:p>
            <a:pPr marL="342900" lvl="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device-roaming-status-subscriptions</a:t>
            </a:r>
          </a:p>
          <a:p>
            <a:pPr marL="342900" lvl="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geofencing-subscriptions</a:t>
            </a:r>
          </a:p>
          <a:p>
            <a:pPr marL="342900" lvl="0" indent="-144000">
              <a:buFont typeface="Wingdings" panose="05000000000000000000" pitchFamily="2" charset="2"/>
              <a:buChar char=""/>
            </a:pPr>
            <a:r>
              <a:rPr lang="en-US" sz="1200" dirty="0" err="1">
                <a:latin typeface="Montserrat Light" panose="00000400000000000000" pitchFamily="2" charset="0"/>
                <a:ea typeface="Times New Roman" panose="02020603050405020304" pitchFamily="18" charset="0"/>
              </a:rPr>
              <a:t>kyc</a:t>
            </a:r>
            <a:r>
              <a:rPr lang="en-US" sz="1200" dirty="0">
                <a:latin typeface="Montserrat Light" panose="00000400000000000000" pitchFamily="2" charset="0"/>
                <a:ea typeface="Times New Roman" panose="02020603050405020304" pitchFamily="18" charset="0"/>
              </a:rPr>
              <a:t>-age-verification</a:t>
            </a:r>
          </a:p>
          <a:p>
            <a:pPr marL="342900" lvl="0" indent="-144000">
              <a:buFont typeface="Wingdings" panose="05000000000000000000" pitchFamily="2" charset="2"/>
              <a:buChar char=""/>
            </a:pPr>
            <a:r>
              <a:rPr lang="en-US" sz="1200" dirty="0" err="1">
                <a:latin typeface="Montserrat Light" panose="00000400000000000000" pitchFamily="2" charset="0"/>
                <a:ea typeface="Times New Roman" panose="02020603050405020304" pitchFamily="18" charset="0"/>
              </a:rPr>
              <a:t>kyc</a:t>
            </a:r>
            <a:r>
              <a:rPr lang="en-US" sz="1200" dirty="0">
                <a:latin typeface="Montserrat Light" panose="00000400000000000000" pitchFamily="2" charset="0"/>
                <a:ea typeface="Times New Roman" panose="02020603050405020304" pitchFamily="18" charset="0"/>
              </a:rPr>
              <a:t>-fill-in</a:t>
            </a:r>
          </a:p>
          <a:p>
            <a:pPr marL="342900" lvl="0" indent="-144000">
              <a:buFont typeface="Wingdings" panose="05000000000000000000" pitchFamily="2" charset="2"/>
              <a:buChar char=""/>
            </a:pPr>
            <a:r>
              <a:rPr lang="en-US" sz="1200" dirty="0" err="1">
                <a:latin typeface="Montserrat Light" panose="00000400000000000000" pitchFamily="2" charset="0"/>
                <a:ea typeface="Times New Roman" panose="02020603050405020304" pitchFamily="18" charset="0"/>
              </a:rPr>
              <a:t>kyc</a:t>
            </a:r>
            <a:r>
              <a:rPr lang="en-US" sz="1200" dirty="0">
                <a:latin typeface="Montserrat Light" panose="00000400000000000000" pitchFamily="2" charset="0"/>
                <a:ea typeface="Times New Roman" panose="02020603050405020304" pitchFamily="18" charset="0"/>
              </a:rPr>
              <a:t>-match</a:t>
            </a:r>
          </a:p>
          <a:p>
            <a:pPr marL="342900" lvl="0" indent="-144000">
              <a:buFont typeface="Wingdings" panose="05000000000000000000" pitchFamily="2" charset="2"/>
              <a:buChar char=""/>
            </a:pPr>
            <a:r>
              <a:rPr lang="en-US" sz="1200" dirty="0" err="1">
                <a:latin typeface="Montserrat Light" panose="00000400000000000000" pitchFamily="2" charset="0"/>
                <a:ea typeface="Times New Roman" panose="02020603050405020304" pitchFamily="18" charset="0"/>
              </a:rPr>
              <a:t>kyc</a:t>
            </a:r>
            <a:r>
              <a:rPr lang="en-US" sz="1200" dirty="0">
                <a:latin typeface="Montserrat Light" panose="00000400000000000000" pitchFamily="2" charset="0"/>
                <a:ea typeface="Times New Roman" panose="02020603050405020304" pitchFamily="18" charset="0"/>
              </a:rPr>
              <a:t>-tenure</a:t>
            </a:r>
          </a:p>
          <a:p>
            <a:pPr marL="342900" lvl="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location-retrieval</a:t>
            </a:r>
          </a:p>
          <a:p>
            <a:pPr marL="342900" lvl="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number-recycling</a:t>
            </a:r>
          </a:p>
        </p:txBody>
      </p:sp>
      <p:sp>
        <p:nvSpPr>
          <p:cNvPr id="11" name="Google Shape;235;p20">
            <a:extLst>
              <a:ext uri="{FF2B5EF4-FFF2-40B4-BE49-F238E27FC236}">
                <a16:creationId xmlns:a16="http://schemas.microsoft.com/office/drawing/2014/main" id="{9C9B50AA-2A52-4C54-61B9-197DB2234141}"/>
              </a:ext>
            </a:extLst>
          </p:cNvPr>
          <p:cNvSpPr/>
          <p:nvPr/>
        </p:nvSpPr>
        <p:spPr>
          <a:xfrm>
            <a:off x="1076411" y="4019887"/>
            <a:ext cx="9369252" cy="2413736"/>
          </a:xfrm>
          <a:prstGeom prst="roundRect">
            <a:avLst>
              <a:gd name="adj" fmla="val 5074"/>
            </a:avLst>
          </a:prstGeom>
          <a:noFill/>
          <a:ln w="12700" cap="flat" cmpd="sng">
            <a:solidFill>
              <a:schemeClr val="dk2"/>
            </a:solidFill>
            <a:prstDash val="solid"/>
            <a:miter lim="800000"/>
            <a:headEnd type="none" w="sm" len="sm"/>
            <a:tailEnd type="none" w="sm" len="sm"/>
          </a:ln>
        </p:spPr>
        <p:txBody>
          <a:bodyPr spcFirstLastPara="1" wrap="square" lIns="72000" tIns="0" rIns="72000" bIns="720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Montserrat Light"/>
              <a:buNone/>
              <a:tabLst/>
              <a:defRPr/>
            </a:pPr>
            <a:endParaRPr kumimoji="0" lang="en-US" sz="1400" b="0" i="0" u="none" strike="noStrike" kern="0" cap="none" spc="0" normalizeH="0" baseline="30000" dirty="0">
              <a:ln>
                <a:noFill/>
              </a:ln>
              <a:solidFill>
                <a:srgbClr val="000000"/>
              </a:solidFill>
              <a:effectLst/>
              <a:uLnTx/>
              <a:uFillTx/>
              <a:latin typeface="Montserrat Light" panose="00000400000000000000" pitchFamily="2" charset="0"/>
              <a:cs typeface="Montserrat Light"/>
              <a:sym typeface="Montserrat Light"/>
            </a:endParaRPr>
          </a:p>
        </p:txBody>
      </p:sp>
      <p:sp>
        <p:nvSpPr>
          <p:cNvPr id="12" name="TextBox 2">
            <a:extLst>
              <a:ext uri="{FF2B5EF4-FFF2-40B4-BE49-F238E27FC236}">
                <a16:creationId xmlns:a16="http://schemas.microsoft.com/office/drawing/2014/main" id="{1BBA5170-1E85-73EF-7A1D-7E81CE19DA1D}"/>
              </a:ext>
            </a:extLst>
          </p:cNvPr>
          <p:cNvSpPr txBox="1"/>
          <p:nvPr/>
        </p:nvSpPr>
        <p:spPr>
          <a:xfrm>
            <a:off x="7916627" y="4364333"/>
            <a:ext cx="2493179" cy="1569660"/>
          </a:xfrm>
          <a:prstGeom prst="rect">
            <a:avLst/>
          </a:prstGeom>
          <a:noFill/>
        </p:spPr>
        <p:txBody>
          <a:bodyPr wrap="square" rtlCol="0">
            <a:spAutoFit/>
          </a:bodyPr>
          <a:lstStyle/>
          <a:p>
            <a:pPr marL="342900" lvl="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population-density-data</a:t>
            </a:r>
          </a:p>
          <a:p>
            <a:pPr marL="342900" lvl="0" indent="-144000">
              <a:buFont typeface="Wingdings" panose="05000000000000000000" pitchFamily="2" charset="2"/>
              <a:buChar char=""/>
            </a:pPr>
            <a:r>
              <a:rPr lang="en-US" sz="1200" dirty="0" err="1">
                <a:latin typeface="Montserrat Light" panose="00000400000000000000" pitchFamily="2" charset="0"/>
                <a:ea typeface="Times New Roman" panose="02020603050405020304" pitchFamily="18" charset="0"/>
              </a:rPr>
              <a:t>qos</a:t>
            </a:r>
            <a:r>
              <a:rPr lang="en-US" sz="1200" dirty="0">
                <a:latin typeface="Montserrat Light" panose="00000400000000000000" pitchFamily="2" charset="0"/>
                <a:ea typeface="Times New Roman" panose="02020603050405020304" pitchFamily="18" charset="0"/>
              </a:rPr>
              <a:t>-provisioning</a:t>
            </a:r>
          </a:p>
          <a:p>
            <a:pPr marL="342900" lvl="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region-device-count</a:t>
            </a:r>
          </a:p>
          <a:p>
            <a:pPr marL="342900" lvl="0" indent="-144000">
              <a:buFont typeface="Wingdings" panose="05000000000000000000" pitchFamily="2" charset="2"/>
              <a:buChar char=""/>
            </a:pPr>
            <a:r>
              <a:rPr lang="en-US" sz="1200" dirty="0">
                <a:latin typeface="Montserrat Light" panose="00000400000000000000" pitchFamily="2" charset="0"/>
                <a:ea typeface="Times New Roman" panose="02020603050405020304" pitchFamily="18" charset="0"/>
              </a:rPr>
              <a:t>sim-swap-subscriptions</a:t>
            </a:r>
          </a:p>
          <a:p>
            <a:pPr marL="342900" lvl="0" indent="-144000">
              <a:buFont typeface="Wingdings" panose="05000000000000000000" pitchFamily="2" charset="2"/>
              <a:buChar char=""/>
            </a:pPr>
            <a:r>
              <a:rPr lang="en-US" sz="1200" dirty="0" err="1">
                <a:latin typeface="Montserrat Light" panose="00000400000000000000" pitchFamily="2" charset="0"/>
                <a:ea typeface="Times New Roman" panose="02020603050405020304" pitchFamily="18" charset="0"/>
              </a:rPr>
              <a:t>webrtc</a:t>
            </a:r>
            <a:r>
              <a:rPr lang="en-US" sz="1200" dirty="0">
                <a:latin typeface="Montserrat Light" panose="00000400000000000000" pitchFamily="2" charset="0"/>
                <a:ea typeface="Times New Roman" panose="02020603050405020304" pitchFamily="18" charset="0"/>
              </a:rPr>
              <a:t>-call-handling</a:t>
            </a:r>
          </a:p>
          <a:p>
            <a:pPr marL="342900" lvl="0" indent="-144000">
              <a:buFont typeface="Wingdings" panose="05000000000000000000" pitchFamily="2" charset="2"/>
              <a:buChar char=""/>
            </a:pPr>
            <a:r>
              <a:rPr lang="en-US" sz="1200" dirty="0" err="1">
                <a:latin typeface="Montserrat Light" panose="00000400000000000000" pitchFamily="2" charset="0"/>
                <a:ea typeface="Times New Roman" panose="02020603050405020304" pitchFamily="18" charset="0"/>
              </a:rPr>
              <a:t>webrtc</a:t>
            </a:r>
            <a:r>
              <a:rPr lang="en-US" sz="1200" dirty="0">
                <a:latin typeface="Montserrat Light" panose="00000400000000000000" pitchFamily="2" charset="0"/>
                <a:ea typeface="Times New Roman" panose="02020603050405020304" pitchFamily="18" charset="0"/>
              </a:rPr>
              <a:t>-events</a:t>
            </a:r>
          </a:p>
          <a:p>
            <a:pPr marL="342900" lvl="0" indent="-144000">
              <a:buFont typeface="Wingdings" panose="05000000000000000000" pitchFamily="2" charset="2"/>
              <a:buChar char=""/>
            </a:pPr>
            <a:r>
              <a:rPr lang="en-US" sz="1200" dirty="0" err="1">
                <a:latin typeface="Montserrat Light" panose="00000400000000000000" pitchFamily="2" charset="0"/>
                <a:ea typeface="Times New Roman" panose="02020603050405020304" pitchFamily="18" charset="0"/>
              </a:rPr>
              <a:t>webrtc</a:t>
            </a:r>
            <a:r>
              <a:rPr lang="en-US" sz="1200" dirty="0">
                <a:latin typeface="Montserrat Light" panose="00000400000000000000" pitchFamily="2" charset="0"/>
                <a:ea typeface="Times New Roman" panose="02020603050405020304" pitchFamily="18" charset="0"/>
              </a:rPr>
              <a:t>-registration</a:t>
            </a:r>
          </a:p>
          <a:p>
            <a:pPr marL="285750" marR="0" indent="-144000">
              <a:buFont typeface="Wingdings" panose="05000000000000000000" pitchFamily="2" charset="2"/>
              <a:buChar char="§"/>
            </a:pPr>
            <a:endParaRPr lang="fr-FR" sz="1200" dirty="0">
              <a:effectLst/>
              <a:latin typeface="Montserrat Light" panose="00000400000000000000" pitchFamily="2" charset="0"/>
            </a:endParaRPr>
          </a:p>
        </p:txBody>
      </p:sp>
      <p:sp>
        <p:nvSpPr>
          <p:cNvPr id="13" name="Oval 11">
            <a:extLst>
              <a:ext uri="{FF2B5EF4-FFF2-40B4-BE49-F238E27FC236}">
                <a16:creationId xmlns:a16="http://schemas.microsoft.com/office/drawing/2014/main" id="{DD2DDE0B-1B95-A83A-AD62-97650E46E197}"/>
              </a:ext>
            </a:extLst>
          </p:cNvPr>
          <p:cNvSpPr/>
          <p:nvPr/>
        </p:nvSpPr>
        <p:spPr>
          <a:xfrm>
            <a:off x="949148" y="3865999"/>
            <a:ext cx="360000" cy="360000"/>
          </a:xfrm>
          <a:prstGeom prst="ellipse">
            <a:avLst/>
          </a:prstGeom>
          <a:solidFill>
            <a:srgbClr val="529AD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Montserrat SemiBold" panose="00000700000000000000" pitchFamily="2" charset="0"/>
              </a:rPr>
              <a:t>27</a:t>
            </a:r>
          </a:p>
        </p:txBody>
      </p:sp>
      <p:pic>
        <p:nvPicPr>
          <p:cNvPr id="14" name="Picture 2" descr="chequered flag">
            <a:extLst>
              <a:ext uri="{FF2B5EF4-FFF2-40B4-BE49-F238E27FC236}">
                <a16:creationId xmlns:a16="http://schemas.microsoft.com/office/drawing/2014/main" id="{89C9A91B-E150-4316-8AD1-597EDE0901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49996">
            <a:off x="6395466" y="410320"/>
            <a:ext cx="704594" cy="704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189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F2321E1-4158-C6E1-EB8F-96A44C8D608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7" name="think-cell data - do not delete" hidden="1">
                        <a:extLst>
                          <a:ext uri="{FF2B5EF4-FFF2-40B4-BE49-F238E27FC236}">
                            <a16:creationId xmlns:a16="http://schemas.microsoft.com/office/drawing/2014/main" id="{7F2321E1-4158-C6E1-EB8F-96A44C8D608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92" name="Google Shape;592;g3128783cbcc_0_230"/>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CAMARA API Overview</a:t>
            </a:r>
            <a:endParaRPr dirty="0"/>
          </a:p>
        </p:txBody>
      </p:sp>
      <p:pic>
        <p:nvPicPr>
          <p:cNvPr id="3" name="Grafik 2">
            <a:extLst>
              <a:ext uri="{FF2B5EF4-FFF2-40B4-BE49-F238E27FC236}">
                <a16:creationId xmlns:a16="http://schemas.microsoft.com/office/drawing/2014/main" id="{596B1A38-EFFF-8B42-FE5A-DADC956D2DA8}"/>
              </a:ext>
            </a:extLst>
          </p:cNvPr>
          <p:cNvPicPr>
            <a:picLocks noChangeAspect="1"/>
          </p:cNvPicPr>
          <p:nvPr/>
        </p:nvPicPr>
        <p:blipFill>
          <a:blip r:embed="rId6"/>
          <a:stretch>
            <a:fillRect/>
          </a:stretch>
        </p:blipFill>
        <p:spPr>
          <a:xfrm>
            <a:off x="650542" y="1914524"/>
            <a:ext cx="6455108" cy="4262421"/>
          </a:xfrm>
          <a:prstGeom prst="rect">
            <a:avLst/>
          </a:prstGeom>
          <a:ln w="3175">
            <a:solidFill>
              <a:schemeClr val="tx1"/>
            </a:solidFill>
          </a:ln>
        </p:spPr>
      </p:pic>
      <p:sp>
        <p:nvSpPr>
          <p:cNvPr id="4" name="Google Shape;441;p17">
            <a:extLst>
              <a:ext uri="{FF2B5EF4-FFF2-40B4-BE49-F238E27FC236}">
                <a16:creationId xmlns:a16="http://schemas.microsoft.com/office/drawing/2014/main" id="{89253471-8516-3D20-B79F-E01CAAE0495D}"/>
              </a:ext>
            </a:extLst>
          </p:cNvPr>
          <p:cNvSpPr txBox="1">
            <a:spLocks noGrp="1"/>
          </p:cNvSpPr>
          <p:nvPr>
            <p:ph type="body" idx="1"/>
          </p:nvPr>
        </p:nvSpPr>
        <p:spPr>
          <a:xfrm>
            <a:off x="7444273" y="1989775"/>
            <a:ext cx="3744300" cy="3561954"/>
          </a:xfrm>
          <a:prstGeom prst="rect">
            <a:avLst/>
          </a:prstGeom>
          <a:noFill/>
          <a:ln>
            <a:noFill/>
          </a:ln>
        </p:spPr>
        <p:txBody>
          <a:bodyPr spcFirstLastPara="1" wrap="square" lIns="0" tIns="0" rIns="0" bIns="0" anchor="t" anchorCtr="0">
            <a:noAutofit/>
          </a:bodyPr>
          <a:lstStyle/>
          <a:p>
            <a:pPr marL="285750" lvl="0" indent="-311150" algn="l" rtl="0">
              <a:lnSpc>
                <a:spcPct val="104000"/>
              </a:lnSpc>
              <a:spcBef>
                <a:spcPts val="0"/>
              </a:spcBef>
              <a:spcAft>
                <a:spcPts val="0"/>
              </a:spcAft>
              <a:buClr>
                <a:srgbClr val="3A9BF3"/>
              </a:buClr>
              <a:buSzPts val="2000"/>
              <a:buFont typeface="Montserrat"/>
              <a:buChar char="•"/>
            </a:pPr>
            <a:r>
              <a:rPr lang="en-US" sz="1800" dirty="0">
                <a:hlinkClick r:id="rId7"/>
              </a:rPr>
              <a:t>https://camaraproject.org/api-overview/</a:t>
            </a:r>
            <a:endParaRPr lang="en-US" sz="1800" dirty="0"/>
          </a:p>
          <a:p>
            <a:pPr marL="285750" lvl="0" indent="-311150" algn="l" rtl="0">
              <a:lnSpc>
                <a:spcPct val="104000"/>
              </a:lnSpc>
              <a:spcBef>
                <a:spcPts val="0"/>
              </a:spcBef>
              <a:spcAft>
                <a:spcPts val="0"/>
              </a:spcAft>
              <a:buClr>
                <a:srgbClr val="3A9BF3"/>
              </a:buClr>
              <a:buSzPts val="2000"/>
              <a:buFont typeface="Montserrat"/>
              <a:buChar char="•"/>
            </a:pPr>
            <a:endParaRPr lang="en-US" sz="1800" dirty="0"/>
          </a:p>
          <a:p>
            <a:pPr marL="285750" lvl="0" indent="-311150" algn="l" rtl="0">
              <a:lnSpc>
                <a:spcPct val="104000"/>
              </a:lnSpc>
              <a:spcBef>
                <a:spcPts val="0"/>
              </a:spcBef>
              <a:spcAft>
                <a:spcPts val="0"/>
              </a:spcAft>
              <a:buClr>
                <a:srgbClr val="3A9BF3"/>
              </a:buClr>
              <a:buSzPts val="2000"/>
              <a:buFont typeface="Montserrat"/>
              <a:buChar char="•"/>
            </a:pPr>
            <a:r>
              <a:rPr lang="en-US" sz="1800" dirty="0"/>
              <a:t>Mature APIs</a:t>
            </a:r>
          </a:p>
          <a:p>
            <a:pPr marL="285750" lvl="0" indent="-311150" algn="l" rtl="0">
              <a:lnSpc>
                <a:spcPct val="104000"/>
              </a:lnSpc>
              <a:spcBef>
                <a:spcPts val="0"/>
              </a:spcBef>
              <a:spcAft>
                <a:spcPts val="0"/>
              </a:spcAft>
              <a:buClr>
                <a:srgbClr val="3A9BF3"/>
              </a:buClr>
              <a:buSzPts val="2000"/>
              <a:buFont typeface="Montserrat"/>
              <a:buChar char="•"/>
            </a:pPr>
            <a:endParaRPr lang="en-US" sz="1800" dirty="0"/>
          </a:p>
          <a:p>
            <a:pPr marL="285750" lvl="0" indent="-311150" algn="l" rtl="0">
              <a:lnSpc>
                <a:spcPct val="104000"/>
              </a:lnSpc>
              <a:spcBef>
                <a:spcPts val="0"/>
              </a:spcBef>
              <a:spcAft>
                <a:spcPts val="0"/>
              </a:spcAft>
              <a:buClr>
                <a:srgbClr val="3A9BF3"/>
              </a:buClr>
              <a:buSzPts val="2000"/>
              <a:buFont typeface="Montserrat"/>
              <a:buChar char="•"/>
            </a:pPr>
            <a:r>
              <a:rPr lang="en-US" sz="1800" dirty="0"/>
              <a:t>APIs in earlier development</a:t>
            </a:r>
            <a:endParaRPr sz="1800" dirty="0"/>
          </a:p>
        </p:txBody>
      </p:sp>
    </p:spTree>
    <p:extLst>
      <p:ext uri="{BB962C8B-B14F-4D97-AF65-F5344CB8AC3E}">
        <p14:creationId xmlns:p14="http://schemas.microsoft.com/office/powerpoint/2010/main" val="2243311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F2321E1-4158-C6E1-EB8F-96A44C8D608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7" name="think-cell data - do not delete" hidden="1">
                        <a:extLst>
                          <a:ext uri="{FF2B5EF4-FFF2-40B4-BE49-F238E27FC236}">
                            <a16:creationId xmlns:a16="http://schemas.microsoft.com/office/drawing/2014/main" id="{7F2321E1-4158-C6E1-EB8F-96A44C8D608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92" name="Google Shape;592;g3128783cbcc_0_230"/>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API Descriptions</a:t>
            </a:r>
            <a:endParaRPr dirty="0"/>
          </a:p>
        </p:txBody>
      </p:sp>
      <p:pic>
        <p:nvPicPr>
          <p:cNvPr id="3" name="Grafik 2">
            <a:extLst>
              <a:ext uri="{FF2B5EF4-FFF2-40B4-BE49-F238E27FC236}">
                <a16:creationId xmlns:a16="http://schemas.microsoft.com/office/drawing/2014/main" id="{E2341FBF-5D79-C5F0-C476-0907DEF971E5}"/>
              </a:ext>
            </a:extLst>
          </p:cNvPr>
          <p:cNvPicPr>
            <a:picLocks noChangeAspect="1"/>
          </p:cNvPicPr>
          <p:nvPr/>
        </p:nvPicPr>
        <p:blipFill>
          <a:blip r:embed="rId6"/>
          <a:stretch>
            <a:fillRect/>
          </a:stretch>
        </p:blipFill>
        <p:spPr>
          <a:xfrm>
            <a:off x="530608" y="1915691"/>
            <a:ext cx="6136507" cy="4279920"/>
          </a:xfrm>
          <a:prstGeom prst="rect">
            <a:avLst/>
          </a:prstGeom>
          <a:ln w="3175">
            <a:solidFill>
              <a:schemeClr val="tx1"/>
            </a:solidFill>
          </a:ln>
        </p:spPr>
      </p:pic>
      <p:sp>
        <p:nvSpPr>
          <p:cNvPr id="4" name="Google Shape;441;p17">
            <a:extLst>
              <a:ext uri="{FF2B5EF4-FFF2-40B4-BE49-F238E27FC236}">
                <a16:creationId xmlns:a16="http://schemas.microsoft.com/office/drawing/2014/main" id="{26107B30-C954-AE98-DA55-5EBE5B67E289}"/>
              </a:ext>
            </a:extLst>
          </p:cNvPr>
          <p:cNvSpPr txBox="1">
            <a:spLocks noGrp="1"/>
          </p:cNvSpPr>
          <p:nvPr>
            <p:ph type="body" idx="1"/>
          </p:nvPr>
        </p:nvSpPr>
        <p:spPr>
          <a:xfrm>
            <a:off x="7444273" y="1989775"/>
            <a:ext cx="3744300" cy="3561954"/>
          </a:xfrm>
          <a:prstGeom prst="rect">
            <a:avLst/>
          </a:prstGeom>
          <a:noFill/>
          <a:ln>
            <a:noFill/>
          </a:ln>
        </p:spPr>
        <p:txBody>
          <a:bodyPr spcFirstLastPara="1" wrap="square" lIns="0" tIns="0" rIns="0" bIns="0" anchor="t" anchorCtr="0">
            <a:noAutofit/>
          </a:bodyPr>
          <a:lstStyle/>
          <a:p>
            <a:pPr marL="285750" lvl="0" indent="-311150" algn="l" rtl="0">
              <a:lnSpc>
                <a:spcPct val="104000"/>
              </a:lnSpc>
              <a:spcBef>
                <a:spcPts val="0"/>
              </a:spcBef>
              <a:spcAft>
                <a:spcPts val="0"/>
              </a:spcAft>
              <a:buClr>
                <a:srgbClr val="3A9BF3"/>
              </a:buClr>
              <a:buSzPts val="2000"/>
              <a:buFont typeface="Montserrat"/>
              <a:buChar char="•"/>
            </a:pPr>
            <a:r>
              <a:rPr lang="en-US" sz="1800" dirty="0"/>
              <a:t>API description</a:t>
            </a:r>
          </a:p>
          <a:p>
            <a:pPr marL="285750" lvl="0" indent="-311150" algn="l" rtl="0">
              <a:lnSpc>
                <a:spcPct val="104000"/>
              </a:lnSpc>
              <a:spcBef>
                <a:spcPts val="0"/>
              </a:spcBef>
              <a:spcAft>
                <a:spcPts val="0"/>
              </a:spcAft>
              <a:buClr>
                <a:srgbClr val="3A9BF3"/>
              </a:buClr>
              <a:buSzPts val="2000"/>
              <a:buFont typeface="Montserrat"/>
              <a:buChar char="•"/>
            </a:pPr>
            <a:r>
              <a:rPr lang="en-US" sz="1800" dirty="0"/>
              <a:t>Use Cases</a:t>
            </a:r>
          </a:p>
          <a:p>
            <a:pPr marL="285750" lvl="0" indent="-311150" algn="l" rtl="0">
              <a:lnSpc>
                <a:spcPct val="104000"/>
              </a:lnSpc>
              <a:spcBef>
                <a:spcPts val="0"/>
              </a:spcBef>
              <a:spcAft>
                <a:spcPts val="0"/>
              </a:spcAft>
              <a:buClr>
                <a:srgbClr val="3A9BF3"/>
              </a:buClr>
              <a:buSzPts val="2000"/>
              <a:buFont typeface="Montserrat"/>
              <a:buChar char="•"/>
            </a:pPr>
            <a:r>
              <a:rPr lang="en-US" sz="1800" dirty="0"/>
              <a:t>Benefits</a:t>
            </a:r>
          </a:p>
          <a:p>
            <a:pPr marL="285750" lvl="0" indent="-311150" algn="l" rtl="0">
              <a:lnSpc>
                <a:spcPct val="104000"/>
              </a:lnSpc>
              <a:spcBef>
                <a:spcPts val="0"/>
              </a:spcBef>
              <a:spcAft>
                <a:spcPts val="0"/>
              </a:spcAft>
              <a:buClr>
                <a:srgbClr val="3A9BF3"/>
              </a:buClr>
              <a:buSzPts val="2000"/>
              <a:buFont typeface="Montserrat"/>
              <a:buChar char="•"/>
            </a:pPr>
            <a:endParaRPr lang="en-US" sz="1800" dirty="0"/>
          </a:p>
          <a:p>
            <a:pPr marL="285750" lvl="0" indent="-311150" algn="l" rtl="0">
              <a:lnSpc>
                <a:spcPct val="104000"/>
              </a:lnSpc>
              <a:spcBef>
                <a:spcPts val="0"/>
              </a:spcBef>
              <a:spcAft>
                <a:spcPts val="0"/>
              </a:spcAft>
              <a:buClr>
                <a:srgbClr val="3A9BF3"/>
              </a:buClr>
              <a:buSzPts val="2000"/>
              <a:buFont typeface="Montserrat"/>
              <a:buChar char="•"/>
            </a:pPr>
            <a:r>
              <a:rPr lang="en-US" sz="1800" dirty="0"/>
              <a:t>Links to</a:t>
            </a:r>
          </a:p>
          <a:p>
            <a:pPr marL="742950" lvl="1" indent="-311150">
              <a:spcBef>
                <a:spcPts val="0"/>
              </a:spcBef>
              <a:buClr>
                <a:srgbClr val="3A9BF3"/>
              </a:buClr>
              <a:buSzPts val="2000"/>
              <a:buFont typeface="Montserrat"/>
              <a:buChar char="•"/>
            </a:pPr>
            <a:r>
              <a:rPr lang="en-US" sz="1800" dirty="0"/>
              <a:t>Sub Project (contacts)</a:t>
            </a:r>
          </a:p>
          <a:p>
            <a:pPr marL="742950" lvl="1" indent="-311150">
              <a:spcBef>
                <a:spcPts val="0"/>
              </a:spcBef>
              <a:buClr>
                <a:srgbClr val="3A9BF3"/>
              </a:buClr>
              <a:buSzPts val="2000"/>
              <a:buFont typeface="Montserrat"/>
              <a:buChar char="•"/>
            </a:pPr>
            <a:r>
              <a:rPr lang="en-US" sz="1800" dirty="0"/>
              <a:t>API Wiki</a:t>
            </a:r>
          </a:p>
          <a:p>
            <a:pPr marL="742950" lvl="1" indent="-311150">
              <a:spcBef>
                <a:spcPts val="0"/>
              </a:spcBef>
              <a:buClr>
                <a:srgbClr val="3A9BF3"/>
              </a:buClr>
              <a:buSzPts val="2000"/>
              <a:buFont typeface="Montserrat"/>
              <a:buChar char="•"/>
            </a:pPr>
            <a:r>
              <a:rPr lang="en-US" sz="1800" dirty="0"/>
              <a:t>API repository</a:t>
            </a:r>
          </a:p>
          <a:p>
            <a:pPr marL="742950" lvl="1" indent="-311150">
              <a:spcBef>
                <a:spcPts val="0"/>
              </a:spcBef>
              <a:buClr>
                <a:srgbClr val="3A9BF3"/>
              </a:buClr>
              <a:buSzPts val="2000"/>
              <a:buFont typeface="Montserrat"/>
              <a:buChar char="•"/>
            </a:pPr>
            <a:r>
              <a:rPr lang="en-US" sz="1800" dirty="0"/>
              <a:t>API version(s)</a:t>
            </a:r>
          </a:p>
          <a:p>
            <a:pPr marL="742950" lvl="1" indent="-311150">
              <a:spcBef>
                <a:spcPts val="0"/>
              </a:spcBef>
              <a:buClr>
                <a:srgbClr val="3A9BF3"/>
              </a:buClr>
              <a:buSzPts val="2000"/>
              <a:buFont typeface="Montserrat"/>
              <a:buChar char="•"/>
            </a:pPr>
            <a:r>
              <a:rPr lang="en-US" sz="1800" dirty="0"/>
              <a:t>GSMA public launch status</a:t>
            </a:r>
            <a:endParaRPr sz="1800" dirty="0"/>
          </a:p>
        </p:txBody>
      </p:sp>
    </p:spTree>
    <p:extLst>
      <p:ext uri="{BB962C8B-B14F-4D97-AF65-F5344CB8AC3E}">
        <p14:creationId xmlns:p14="http://schemas.microsoft.com/office/powerpoint/2010/main" val="1535481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DEBCB3D-3F0E-46AB-AD66-382D1CF3899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2" imgH="533" progId="TCLayout.ActiveDocument.1">
                  <p:embed/>
                </p:oleObj>
              </mc:Choice>
              <mc:Fallback>
                <p:oleObj name="think-cell Folie" r:id="rId4" imgW="532" imgH="533" progId="TCLayout.ActiveDocument.1">
                  <p:embed/>
                  <p:pic>
                    <p:nvPicPr>
                      <p:cNvPr id="3" name="think-cell data - do not delete" hidden="1">
                        <a:extLst>
                          <a:ext uri="{FF2B5EF4-FFF2-40B4-BE49-F238E27FC236}">
                            <a16:creationId xmlns:a16="http://schemas.microsoft.com/office/drawing/2014/main" id="{EDEBCB3D-3F0E-46AB-AD66-382D1CF3899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98" name="Google Shape;798;p25"/>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dirty="0"/>
              <a:t>How CAMARA Works</a:t>
            </a:r>
            <a:endParaRPr dirty="0"/>
          </a:p>
        </p:txBody>
      </p:sp>
      <p:grpSp>
        <p:nvGrpSpPr>
          <p:cNvPr id="11" name="Gruppieren 10">
            <a:extLst>
              <a:ext uri="{FF2B5EF4-FFF2-40B4-BE49-F238E27FC236}">
                <a16:creationId xmlns:a16="http://schemas.microsoft.com/office/drawing/2014/main" id="{54309443-FB38-DD0A-3F50-1DF64489EF0F}"/>
              </a:ext>
            </a:extLst>
          </p:cNvPr>
          <p:cNvGrpSpPr/>
          <p:nvPr/>
        </p:nvGrpSpPr>
        <p:grpSpPr>
          <a:xfrm>
            <a:off x="7419917" y="4883099"/>
            <a:ext cx="1969200" cy="1261963"/>
            <a:chOff x="5905539" y="3318845"/>
            <a:chExt cx="1969200" cy="1261963"/>
          </a:xfrm>
        </p:grpSpPr>
        <p:sp>
          <p:nvSpPr>
            <p:cNvPr id="803" name="Google Shape;803;p25"/>
            <p:cNvSpPr/>
            <p:nvPr/>
          </p:nvSpPr>
          <p:spPr>
            <a:xfrm>
              <a:off x="6080139" y="3318845"/>
              <a:ext cx="1620000" cy="630300"/>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Marketing / Outreach</a:t>
              </a:r>
              <a:endParaRPr dirty="0"/>
            </a:p>
          </p:txBody>
        </p:sp>
        <p:sp>
          <p:nvSpPr>
            <p:cNvPr id="804" name="Google Shape;804;p25"/>
            <p:cNvSpPr txBox="1"/>
            <p:nvPr/>
          </p:nvSpPr>
          <p:spPr>
            <a:xfrm>
              <a:off x="5905539" y="3934308"/>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Plans and performs marketing activities for CAMARA</a:t>
              </a:r>
              <a:endParaRPr/>
            </a:p>
          </p:txBody>
        </p:sp>
      </p:grpSp>
      <p:grpSp>
        <p:nvGrpSpPr>
          <p:cNvPr id="5" name="Gruppieren 4">
            <a:extLst>
              <a:ext uri="{FF2B5EF4-FFF2-40B4-BE49-F238E27FC236}">
                <a16:creationId xmlns:a16="http://schemas.microsoft.com/office/drawing/2014/main" id="{870E3CF4-CD3C-B067-554B-098302425A05}"/>
              </a:ext>
            </a:extLst>
          </p:cNvPr>
          <p:cNvGrpSpPr/>
          <p:nvPr/>
        </p:nvGrpSpPr>
        <p:grpSpPr>
          <a:xfrm>
            <a:off x="2159403" y="4883099"/>
            <a:ext cx="1969200" cy="1077163"/>
            <a:chOff x="5905539" y="1872380"/>
            <a:chExt cx="1969200" cy="1077163"/>
          </a:xfrm>
        </p:grpSpPr>
        <p:sp>
          <p:nvSpPr>
            <p:cNvPr id="805" name="Google Shape;805;p25"/>
            <p:cNvSpPr/>
            <p:nvPr/>
          </p:nvSpPr>
          <p:spPr>
            <a:xfrm>
              <a:off x="6080139" y="1872380"/>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API Backlog</a:t>
              </a:r>
              <a:endParaRPr dirty="0"/>
            </a:p>
          </p:txBody>
        </p:sp>
        <p:sp>
          <p:nvSpPr>
            <p:cNvPr id="806" name="Google Shape;806;p25"/>
            <p:cNvSpPr txBox="1"/>
            <p:nvPr/>
          </p:nvSpPr>
          <p:spPr>
            <a:xfrm>
              <a:off x="5905539" y="2487843"/>
              <a:ext cx="19692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Maintains the API Backlog for CAMARA</a:t>
              </a:r>
              <a:endParaRPr/>
            </a:p>
          </p:txBody>
        </p:sp>
      </p:grpSp>
      <p:grpSp>
        <p:nvGrpSpPr>
          <p:cNvPr id="12" name="Gruppieren 11">
            <a:extLst>
              <a:ext uri="{FF2B5EF4-FFF2-40B4-BE49-F238E27FC236}">
                <a16:creationId xmlns:a16="http://schemas.microsoft.com/office/drawing/2014/main" id="{0C86AAF6-AADE-120C-19FC-8310A3BD3787}"/>
              </a:ext>
            </a:extLst>
          </p:cNvPr>
          <p:cNvGrpSpPr/>
          <p:nvPr/>
        </p:nvGrpSpPr>
        <p:grpSpPr>
          <a:xfrm>
            <a:off x="9172367" y="4883099"/>
            <a:ext cx="1969200" cy="1446463"/>
            <a:chOff x="7685250" y="3318845"/>
            <a:chExt cx="1969200" cy="1446463"/>
          </a:xfrm>
        </p:grpSpPr>
        <p:sp>
          <p:nvSpPr>
            <p:cNvPr id="808" name="Google Shape;808;p25"/>
            <p:cNvSpPr/>
            <p:nvPr/>
          </p:nvSpPr>
          <p:spPr>
            <a:xfrm>
              <a:off x="7859850" y="3318845"/>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Release Management</a:t>
              </a:r>
              <a:endParaRPr dirty="0"/>
            </a:p>
          </p:txBody>
        </p:sp>
        <p:sp>
          <p:nvSpPr>
            <p:cNvPr id="809" name="Google Shape;809;p25"/>
            <p:cNvSpPr txBox="1"/>
            <p:nvPr/>
          </p:nvSpPr>
          <p:spPr>
            <a:xfrm>
              <a:off x="7685250" y="3934308"/>
              <a:ext cx="19692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ontserrat Light"/>
                  <a:ea typeface="Montserrat Light"/>
                  <a:cs typeface="Montserrat Light"/>
                  <a:sym typeface="Montserrat Light"/>
                </a:rPr>
                <a:t> Guidelines and assets for Release Management in CAMARA</a:t>
              </a:r>
              <a:endParaRPr/>
            </a:p>
          </p:txBody>
        </p:sp>
      </p:grpSp>
      <p:grpSp>
        <p:nvGrpSpPr>
          <p:cNvPr id="6" name="Gruppieren 5">
            <a:extLst>
              <a:ext uri="{FF2B5EF4-FFF2-40B4-BE49-F238E27FC236}">
                <a16:creationId xmlns:a16="http://schemas.microsoft.com/office/drawing/2014/main" id="{54599F0C-9C59-C66E-1BF3-2BBFC2668AC1}"/>
              </a:ext>
            </a:extLst>
          </p:cNvPr>
          <p:cNvGrpSpPr/>
          <p:nvPr/>
        </p:nvGrpSpPr>
        <p:grpSpPr>
          <a:xfrm>
            <a:off x="3910832" y="4883099"/>
            <a:ext cx="1969200" cy="1259064"/>
            <a:chOff x="7685313" y="1872380"/>
            <a:chExt cx="1969200" cy="1259064"/>
          </a:xfrm>
        </p:grpSpPr>
        <p:sp>
          <p:nvSpPr>
            <p:cNvPr id="810" name="Google Shape;810;p25"/>
            <p:cNvSpPr/>
            <p:nvPr/>
          </p:nvSpPr>
          <p:spPr>
            <a:xfrm>
              <a:off x="7859913" y="1872380"/>
              <a:ext cx="1620000" cy="6303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Common-</a:t>
              </a:r>
              <a:endParaRPr sz="1400" b="1" dirty="0">
                <a:solidFill>
                  <a:srgbClr val="FFFFFF"/>
                </a:solidFill>
                <a:latin typeface="Montserrat SemiBold"/>
                <a:ea typeface="Montserrat SemiBold"/>
                <a:cs typeface="Montserrat SemiBold"/>
                <a:sym typeface="Montserrat SemiBold"/>
              </a:endParaRPr>
            </a:p>
            <a:p>
              <a:pPr marL="0" marR="0" lvl="0" indent="0" algn="ctr" rtl="0">
                <a:spcBef>
                  <a:spcPts val="0"/>
                </a:spcBef>
                <a:spcAft>
                  <a:spcPts val="0"/>
                </a:spcAft>
                <a:buNone/>
              </a:pPr>
              <a:r>
                <a:rPr lang="en-US" sz="1400" b="1" dirty="0" err="1">
                  <a:solidFill>
                    <a:srgbClr val="FFFFFF"/>
                  </a:solidFill>
                  <a:latin typeface="Montserrat SemiBold"/>
                  <a:ea typeface="Montserrat SemiBold"/>
                  <a:cs typeface="Montserrat SemiBold"/>
                  <a:sym typeface="Montserrat SemiBold"/>
                </a:rPr>
                <a:t>alities</a:t>
              </a:r>
              <a:endParaRPr sz="1400" b="1" dirty="0">
                <a:solidFill>
                  <a:srgbClr val="FFFFFF"/>
                </a:solidFill>
                <a:latin typeface="Montserrat SemiBold"/>
                <a:ea typeface="Montserrat SemiBold"/>
                <a:cs typeface="Montserrat SemiBold"/>
                <a:sym typeface="Montserrat SemiBold"/>
              </a:endParaRPr>
            </a:p>
          </p:txBody>
        </p:sp>
        <p:sp>
          <p:nvSpPr>
            <p:cNvPr id="811" name="Google Shape;811;p25"/>
            <p:cNvSpPr txBox="1"/>
            <p:nvPr/>
          </p:nvSpPr>
          <p:spPr>
            <a:xfrm>
              <a:off x="7685313" y="2484944"/>
              <a:ext cx="19692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Guidelines and assets mandatory for all CAMARA Sub Projects</a:t>
              </a:r>
              <a:endParaRPr dirty="0"/>
            </a:p>
          </p:txBody>
        </p:sp>
      </p:grpSp>
      <p:grpSp>
        <p:nvGrpSpPr>
          <p:cNvPr id="7" name="Gruppieren 6">
            <a:extLst>
              <a:ext uri="{FF2B5EF4-FFF2-40B4-BE49-F238E27FC236}">
                <a16:creationId xmlns:a16="http://schemas.microsoft.com/office/drawing/2014/main" id="{48E350AC-2A57-6741-3DDA-9F74A8687679}"/>
              </a:ext>
            </a:extLst>
          </p:cNvPr>
          <p:cNvGrpSpPr/>
          <p:nvPr/>
        </p:nvGrpSpPr>
        <p:grpSpPr>
          <a:xfrm>
            <a:off x="5662262" y="4883099"/>
            <a:ext cx="1969200" cy="1446460"/>
            <a:chOff x="9514919" y="1872380"/>
            <a:chExt cx="1969200" cy="1446460"/>
          </a:xfrm>
        </p:grpSpPr>
        <p:sp>
          <p:nvSpPr>
            <p:cNvPr id="826" name="Google Shape;826;p25"/>
            <p:cNvSpPr/>
            <p:nvPr/>
          </p:nvSpPr>
          <p:spPr>
            <a:xfrm>
              <a:off x="9689519" y="1872380"/>
              <a:ext cx="1620000" cy="630324"/>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Identity and Consent M</a:t>
              </a:r>
              <a:r>
                <a:rPr lang="en-US" b="1" dirty="0">
                  <a:solidFill>
                    <a:srgbClr val="FFFFFF"/>
                  </a:solidFill>
                  <a:latin typeface="Montserrat SemiBold"/>
                  <a:ea typeface="Montserrat SemiBold"/>
                  <a:cs typeface="Montserrat SemiBold"/>
                  <a:sym typeface="Montserrat SemiBold"/>
                </a:rPr>
                <a:t>anagement</a:t>
              </a:r>
              <a:endParaRPr sz="1400" b="1" dirty="0">
                <a:solidFill>
                  <a:srgbClr val="FFFFFF"/>
                </a:solidFill>
                <a:latin typeface="Montserrat SemiBold"/>
                <a:ea typeface="Montserrat SemiBold"/>
                <a:cs typeface="Montserrat SemiBold"/>
                <a:sym typeface="Montserrat SemiBold"/>
              </a:endParaRPr>
            </a:p>
          </p:txBody>
        </p:sp>
        <p:sp>
          <p:nvSpPr>
            <p:cNvPr id="827" name="Google Shape;827;p25"/>
            <p:cNvSpPr txBox="1"/>
            <p:nvPr/>
          </p:nvSpPr>
          <p:spPr>
            <a:xfrm>
              <a:off x="9514919" y="2487843"/>
              <a:ext cx="196920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Provides solutions to capture, store and manage user consent</a:t>
              </a:r>
              <a:endParaRPr dirty="0"/>
            </a:p>
          </p:txBody>
        </p:sp>
      </p:grpSp>
      <p:grpSp>
        <p:nvGrpSpPr>
          <p:cNvPr id="2" name="Gruppieren 1">
            <a:extLst>
              <a:ext uri="{FF2B5EF4-FFF2-40B4-BE49-F238E27FC236}">
                <a16:creationId xmlns:a16="http://schemas.microsoft.com/office/drawing/2014/main" id="{99AE14F2-0F04-09CB-1BAA-527B26F27103}"/>
              </a:ext>
            </a:extLst>
          </p:cNvPr>
          <p:cNvGrpSpPr/>
          <p:nvPr/>
        </p:nvGrpSpPr>
        <p:grpSpPr>
          <a:xfrm>
            <a:off x="402903" y="3500654"/>
            <a:ext cx="1969200" cy="1092862"/>
            <a:chOff x="2224187" y="1842531"/>
            <a:chExt cx="1969200" cy="1092862"/>
          </a:xfrm>
        </p:grpSpPr>
        <p:sp>
          <p:nvSpPr>
            <p:cNvPr id="4" name="Google Shape;779;p24">
              <a:extLst>
                <a:ext uri="{FF2B5EF4-FFF2-40B4-BE49-F238E27FC236}">
                  <a16:creationId xmlns:a16="http://schemas.microsoft.com/office/drawing/2014/main" id="{732357BC-AACC-E71B-A4F1-BEF66262D9B5}"/>
                </a:ext>
              </a:extLst>
            </p:cNvPr>
            <p:cNvSpPr/>
            <p:nvPr/>
          </p:nvSpPr>
          <p:spPr>
            <a:xfrm>
              <a:off x="2398787" y="1842531"/>
              <a:ext cx="1620000" cy="64650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Sub Project</a:t>
              </a:r>
              <a:endParaRPr dirty="0"/>
            </a:p>
          </p:txBody>
        </p:sp>
        <p:sp>
          <p:nvSpPr>
            <p:cNvPr id="8" name="Google Shape;780;p24">
              <a:extLst>
                <a:ext uri="{FF2B5EF4-FFF2-40B4-BE49-F238E27FC236}">
                  <a16:creationId xmlns:a16="http://schemas.microsoft.com/office/drawing/2014/main" id="{6E25F6EA-231A-659B-EE58-2688948C221E}"/>
                </a:ext>
              </a:extLst>
            </p:cNvPr>
            <p:cNvSpPr txBox="1"/>
            <p:nvPr/>
          </p:nvSpPr>
          <p:spPr>
            <a:xfrm>
              <a:off x="2224187" y="2473769"/>
              <a:ext cx="19692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Drives one or more (mature) APIs</a:t>
              </a:r>
              <a:endParaRPr dirty="0"/>
            </a:p>
          </p:txBody>
        </p:sp>
      </p:grpSp>
      <p:grpSp>
        <p:nvGrpSpPr>
          <p:cNvPr id="9" name="Gruppieren 8">
            <a:extLst>
              <a:ext uri="{FF2B5EF4-FFF2-40B4-BE49-F238E27FC236}">
                <a16:creationId xmlns:a16="http://schemas.microsoft.com/office/drawing/2014/main" id="{5F9716FD-E0F0-47AF-B68D-95889B76D226}"/>
              </a:ext>
            </a:extLst>
          </p:cNvPr>
          <p:cNvGrpSpPr/>
          <p:nvPr/>
        </p:nvGrpSpPr>
        <p:grpSpPr>
          <a:xfrm>
            <a:off x="403543" y="2306887"/>
            <a:ext cx="1968560" cy="1092862"/>
            <a:chOff x="221736" y="1842531"/>
            <a:chExt cx="1968560" cy="1092862"/>
          </a:xfrm>
        </p:grpSpPr>
        <p:sp>
          <p:nvSpPr>
            <p:cNvPr id="10" name="Google Shape;786;p24">
              <a:extLst>
                <a:ext uri="{FF2B5EF4-FFF2-40B4-BE49-F238E27FC236}">
                  <a16:creationId xmlns:a16="http://schemas.microsoft.com/office/drawing/2014/main" id="{D0B04ADD-9B97-5A77-4591-D3F879D69DDC}"/>
                </a:ext>
              </a:extLst>
            </p:cNvPr>
            <p:cNvSpPr/>
            <p:nvPr/>
          </p:nvSpPr>
          <p:spPr>
            <a:xfrm>
              <a:off x="396016" y="1842531"/>
              <a:ext cx="1620000" cy="646500"/>
            </a:xfrm>
            <a:prstGeom prst="roundRect">
              <a:avLst>
                <a:gd name="adj" fmla="val 16667"/>
              </a:avLst>
            </a:prstGeom>
            <a:solidFill>
              <a:schemeClr val="accent1">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rgbClr val="FFFFFF"/>
                  </a:solidFill>
                  <a:latin typeface="Montserrat SemiBold"/>
                  <a:ea typeface="Montserrat SemiBold"/>
                  <a:cs typeface="Montserrat SemiBold"/>
                  <a:sym typeface="Montserrat SemiBold"/>
                </a:rPr>
                <a:t>Independent Sandbox</a:t>
              </a:r>
              <a:endParaRPr dirty="0"/>
            </a:p>
          </p:txBody>
        </p:sp>
        <p:sp>
          <p:nvSpPr>
            <p:cNvPr id="13" name="Google Shape;787;p24">
              <a:extLst>
                <a:ext uri="{FF2B5EF4-FFF2-40B4-BE49-F238E27FC236}">
                  <a16:creationId xmlns:a16="http://schemas.microsoft.com/office/drawing/2014/main" id="{541C767C-B55C-2039-7996-E1A8B87FE410}"/>
                </a:ext>
              </a:extLst>
            </p:cNvPr>
            <p:cNvSpPr txBox="1"/>
            <p:nvPr/>
          </p:nvSpPr>
          <p:spPr>
            <a:xfrm>
              <a:off x="221736" y="2473769"/>
              <a:ext cx="196856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Drives APIs in early development</a:t>
              </a:r>
              <a:endParaRPr dirty="0"/>
            </a:p>
          </p:txBody>
        </p:sp>
      </p:grpSp>
      <p:cxnSp>
        <p:nvCxnSpPr>
          <p:cNvPr id="15" name="Gerade Verbindung mit Pfeil 14">
            <a:extLst>
              <a:ext uri="{FF2B5EF4-FFF2-40B4-BE49-F238E27FC236}">
                <a16:creationId xmlns:a16="http://schemas.microsoft.com/office/drawing/2014/main" id="{0C0491FC-A99F-5BE6-E796-209FE98FE6B0}"/>
              </a:ext>
            </a:extLst>
          </p:cNvPr>
          <p:cNvCxnSpPr>
            <a:cxnSpLocks/>
          </p:cNvCxnSpPr>
          <p:nvPr/>
        </p:nvCxnSpPr>
        <p:spPr>
          <a:xfrm flipV="1">
            <a:off x="2394523" y="1847850"/>
            <a:ext cx="19050" cy="28349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A80FEC42-0A0E-3B09-BDDE-EC4B28A85561}"/>
              </a:ext>
            </a:extLst>
          </p:cNvPr>
          <p:cNvCxnSpPr>
            <a:cxnSpLocks/>
          </p:cNvCxnSpPr>
          <p:nvPr/>
        </p:nvCxnSpPr>
        <p:spPr>
          <a:xfrm>
            <a:off x="2394523" y="4682785"/>
            <a:ext cx="85724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6EC3FD76-9304-C406-2398-FDEA8ABC99DA}"/>
              </a:ext>
            </a:extLst>
          </p:cNvPr>
          <p:cNvCxnSpPr>
            <a:cxnSpLocks/>
          </p:cNvCxnSpPr>
          <p:nvPr/>
        </p:nvCxnSpPr>
        <p:spPr>
          <a:xfrm flipV="1">
            <a:off x="2404048" y="1898328"/>
            <a:ext cx="5151589" cy="2766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4" name="Gruppieren 23">
            <a:extLst>
              <a:ext uri="{FF2B5EF4-FFF2-40B4-BE49-F238E27FC236}">
                <a16:creationId xmlns:a16="http://schemas.microsoft.com/office/drawing/2014/main" id="{F53C378A-EF5F-67B8-302A-C8A755AE5119}"/>
              </a:ext>
            </a:extLst>
          </p:cNvPr>
          <p:cNvGrpSpPr/>
          <p:nvPr/>
        </p:nvGrpSpPr>
        <p:grpSpPr>
          <a:xfrm>
            <a:off x="7456862" y="1929106"/>
            <a:ext cx="1969200" cy="1077087"/>
            <a:chOff x="5905539" y="1872380"/>
            <a:chExt cx="1969200" cy="1077087"/>
          </a:xfrm>
        </p:grpSpPr>
        <p:sp>
          <p:nvSpPr>
            <p:cNvPr id="25" name="Google Shape;805;p25">
              <a:extLst>
                <a:ext uri="{FF2B5EF4-FFF2-40B4-BE49-F238E27FC236}">
                  <a16:creationId xmlns:a16="http://schemas.microsoft.com/office/drawing/2014/main" id="{CA33D07E-21D5-286F-68ED-BF0EBC008667}"/>
                </a:ext>
              </a:extLst>
            </p:cNvPr>
            <p:cNvSpPr/>
            <p:nvPr/>
          </p:nvSpPr>
          <p:spPr>
            <a:xfrm>
              <a:off x="6080139" y="1872380"/>
              <a:ext cx="1620000" cy="630300"/>
            </a:xfrm>
            <a:prstGeom prst="roundRect">
              <a:avLst>
                <a:gd name="adj" fmla="val 16667"/>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Governing Board</a:t>
              </a:r>
              <a:endParaRPr dirty="0"/>
            </a:p>
          </p:txBody>
        </p:sp>
        <p:sp>
          <p:nvSpPr>
            <p:cNvPr id="26" name="Google Shape;806;p25">
              <a:extLst>
                <a:ext uri="{FF2B5EF4-FFF2-40B4-BE49-F238E27FC236}">
                  <a16:creationId xmlns:a16="http://schemas.microsoft.com/office/drawing/2014/main" id="{5E26F49E-2A45-F743-C18C-30B610D85408}"/>
                </a:ext>
              </a:extLst>
            </p:cNvPr>
            <p:cNvSpPr txBox="1"/>
            <p:nvPr/>
          </p:nvSpPr>
          <p:spPr>
            <a:xfrm>
              <a:off x="5905539" y="2487843"/>
              <a:ext cx="19692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Strategy, financials, outreach</a:t>
              </a:r>
              <a:endParaRPr dirty="0"/>
            </a:p>
          </p:txBody>
        </p:sp>
      </p:grpSp>
      <p:grpSp>
        <p:nvGrpSpPr>
          <p:cNvPr id="27" name="Gruppieren 26">
            <a:extLst>
              <a:ext uri="{FF2B5EF4-FFF2-40B4-BE49-F238E27FC236}">
                <a16:creationId xmlns:a16="http://schemas.microsoft.com/office/drawing/2014/main" id="{3B5F958D-D356-4053-E5CB-BD56B226D3F3}"/>
              </a:ext>
            </a:extLst>
          </p:cNvPr>
          <p:cNvGrpSpPr/>
          <p:nvPr/>
        </p:nvGrpSpPr>
        <p:grpSpPr>
          <a:xfrm>
            <a:off x="4444040" y="3552014"/>
            <a:ext cx="1969200" cy="1077087"/>
            <a:chOff x="5905539" y="1872380"/>
            <a:chExt cx="1969200" cy="1077087"/>
          </a:xfrm>
        </p:grpSpPr>
        <p:sp>
          <p:nvSpPr>
            <p:cNvPr id="28" name="Google Shape;805;p25">
              <a:extLst>
                <a:ext uri="{FF2B5EF4-FFF2-40B4-BE49-F238E27FC236}">
                  <a16:creationId xmlns:a16="http://schemas.microsoft.com/office/drawing/2014/main" id="{A349AAAF-BC3E-EBAC-033D-5087117E7CE1}"/>
                </a:ext>
              </a:extLst>
            </p:cNvPr>
            <p:cNvSpPr/>
            <p:nvPr/>
          </p:nvSpPr>
          <p:spPr>
            <a:xfrm>
              <a:off x="6080139" y="1872380"/>
              <a:ext cx="1620000" cy="630300"/>
            </a:xfrm>
            <a:prstGeom prst="roundRect">
              <a:avLst>
                <a:gd name="adj" fmla="val 16667"/>
              </a:avLst>
            </a:prstGeom>
            <a:solidFill>
              <a:schemeClr val="accent2">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TSC</a:t>
              </a:r>
              <a:endParaRPr dirty="0"/>
            </a:p>
          </p:txBody>
        </p:sp>
        <p:sp>
          <p:nvSpPr>
            <p:cNvPr id="29" name="Google Shape;806;p25">
              <a:extLst>
                <a:ext uri="{FF2B5EF4-FFF2-40B4-BE49-F238E27FC236}">
                  <a16:creationId xmlns:a16="http://schemas.microsoft.com/office/drawing/2014/main" id="{58E7981A-086D-1519-317F-EA3CAA24CFA7}"/>
                </a:ext>
              </a:extLst>
            </p:cNvPr>
            <p:cNvSpPr txBox="1"/>
            <p:nvPr/>
          </p:nvSpPr>
          <p:spPr>
            <a:xfrm>
              <a:off x="5905539" y="2487843"/>
              <a:ext cx="19692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Technical guidelines and decisions</a:t>
              </a:r>
              <a:endParaRPr dirty="0"/>
            </a:p>
          </p:txBody>
        </p:sp>
      </p:grpSp>
      <p:grpSp>
        <p:nvGrpSpPr>
          <p:cNvPr id="30" name="Gruppieren 29">
            <a:extLst>
              <a:ext uri="{FF2B5EF4-FFF2-40B4-BE49-F238E27FC236}">
                <a16:creationId xmlns:a16="http://schemas.microsoft.com/office/drawing/2014/main" id="{1DACE324-C188-EC5E-E22D-D52D3E89D945}"/>
              </a:ext>
            </a:extLst>
          </p:cNvPr>
          <p:cNvGrpSpPr/>
          <p:nvPr/>
        </p:nvGrpSpPr>
        <p:grpSpPr>
          <a:xfrm>
            <a:off x="5951537" y="2754278"/>
            <a:ext cx="1969200" cy="1261753"/>
            <a:chOff x="5905539" y="1872380"/>
            <a:chExt cx="1969200" cy="1261753"/>
          </a:xfrm>
        </p:grpSpPr>
        <p:sp>
          <p:nvSpPr>
            <p:cNvPr id="31" name="Google Shape;805;p25">
              <a:extLst>
                <a:ext uri="{FF2B5EF4-FFF2-40B4-BE49-F238E27FC236}">
                  <a16:creationId xmlns:a16="http://schemas.microsoft.com/office/drawing/2014/main" id="{4B0C14BD-7065-5697-3EEB-379EFFB0621D}"/>
                </a:ext>
              </a:extLst>
            </p:cNvPr>
            <p:cNvSpPr/>
            <p:nvPr/>
          </p:nvSpPr>
          <p:spPr>
            <a:xfrm>
              <a:off x="6080139" y="1872380"/>
              <a:ext cx="1620000" cy="630300"/>
            </a:xfrm>
            <a:prstGeom prst="roundRect">
              <a:avLst>
                <a:gd name="adj" fmla="val 16667"/>
              </a:avLst>
            </a:prstGeom>
            <a:solidFill>
              <a:schemeClr val="accent2">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dirty="0">
                  <a:solidFill>
                    <a:srgbClr val="FFFFFF"/>
                  </a:solidFill>
                  <a:latin typeface="Montserrat SemiBold"/>
                  <a:ea typeface="Montserrat SemiBold"/>
                  <a:cs typeface="Montserrat SemiBold"/>
                  <a:sym typeface="Montserrat SemiBold"/>
                </a:rPr>
                <a:t>EUC</a:t>
              </a:r>
              <a:endParaRPr dirty="0"/>
            </a:p>
          </p:txBody>
        </p:sp>
        <p:sp>
          <p:nvSpPr>
            <p:cNvPr id="32" name="Google Shape;806;p25">
              <a:extLst>
                <a:ext uri="{FF2B5EF4-FFF2-40B4-BE49-F238E27FC236}">
                  <a16:creationId xmlns:a16="http://schemas.microsoft.com/office/drawing/2014/main" id="{E51484AC-CF84-7BB9-1070-30624CEF4EC3}"/>
                </a:ext>
              </a:extLst>
            </p:cNvPr>
            <p:cNvSpPr txBox="1"/>
            <p:nvPr/>
          </p:nvSpPr>
          <p:spPr>
            <a:xfrm>
              <a:off x="5905539" y="2487843"/>
              <a:ext cx="196920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ontserrat Light"/>
                  <a:ea typeface="Montserrat Light"/>
                  <a:cs typeface="Montserrat Light"/>
                  <a:sym typeface="Montserrat Light"/>
                </a:rPr>
                <a:t>End User Council – Demands / Requirements</a:t>
              </a:r>
              <a:endParaRPr dirty="0"/>
            </a:p>
          </p:txBody>
        </p:sp>
      </p:grpSp>
    </p:spTree>
    <p:extLst>
      <p:ext uri="{BB962C8B-B14F-4D97-AF65-F5344CB8AC3E}">
        <p14:creationId xmlns:p14="http://schemas.microsoft.com/office/powerpoint/2010/main" val="2197339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2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Open Gateway</a:t>
            </a:r>
            <a:br>
              <a:rPr lang="en-US"/>
            </a:br>
            <a:r>
              <a:rPr lang="en-US"/>
              <a:t>API Showcases</a:t>
            </a:r>
            <a:endParaRPr/>
          </a:p>
        </p:txBody>
      </p:sp>
      <p:pic>
        <p:nvPicPr>
          <p:cNvPr id="835" name="Google Shape;835;p26" descr="Ein Bild, das Text, orange enthält.&#10;&#10;Automatisch generierte Beschreibung"/>
          <p:cNvPicPr preferRelativeResize="0"/>
          <p:nvPr/>
        </p:nvPicPr>
        <p:blipFill rotWithShape="1">
          <a:blip r:embed="rId3">
            <a:alphaModFix/>
          </a:blip>
          <a:srcRect/>
          <a:stretch/>
        </p:blipFill>
        <p:spPr>
          <a:xfrm>
            <a:off x="3846926" y="2852582"/>
            <a:ext cx="1905266" cy="952633"/>
          </a:xfrm>
          <a:prstGeom prst="rect">
            <a:avLst/>
          </a:prstGeom>
          <a:noFill/>
          <a:ln>
            <a:noFill/>
          </a:ln>
        </p:spPr>
      </p:pic>
      <p:pic>
        <p:nvPicPr>
          <p:cNvPr id="836" name="Google Shape;836;p26" descr="Ein Bild, das Straße, Im Haus, Auto enthält.&#10;&#10;Automatisch generierte Beschreibung"/>
          <p:cNvPicPr preferRelativeResize="0"/>
          <p:nvPr/>
        </p:nvPicPr>
        <p:blipFill rotWithShape="1">
          <a:blip r:embed="rId4">
            <a:alphaModFix/>
          </a:blip>
          <a:srcRect/>
          <a:stretch/>
        </p:blipFill>
        <p:spPr>
          <a:xfrm>
            <a:off x="9616809" y="4985294"/>
            <a:ext cx="1905266" cy="952633"/>
          </a:xfrm>
          <a:prstGeom prst="rect">
            <a:avLst/>
          </a:prstGeom>
          <a:noFill/>
          <a:ln>
            <a:noFill/>
          </a:ln>
        </p:spPr>
      </p:pic>
      <p:pic>
        <p:nvPicPr>
          <p:cNvPr id="837" name="Google Shape;837;p26" descr="Ein Bild, das Text, Person enthält.&#10;&#10;Automatisch generierte Beschreibung"/>
          <p:cNvPicPr preferRelativeResize="0"/>
          <p:nvPr/>
        </p:nvPicPr>
        <p:blipFill rotWithShape="1">
          <a:blip r:embed="rId5">
            <a:alphaModFix/>
          </a:blip>
          <a:srcRect/>
          <a:stretch/>
        </p:blipFill>
        <p:spPr>
          <a:xfrm>
            <a:off x="9616809" y="3914351"/>
            <a:ext cx="1905266" cy="952633"/>
          </a:xfrm>
          <a:prstGeom prst="rect">
            <a:avLst/>
          </a:prstGeom>
          <a:noFill/>
          <a:ln>
            <a:noFill/>
          </a:ln>
        </p:spPr>
      </p:pic>
      <p:pic>
        <p:nvPicPr>
          <p:cNvPr id="838" name="Google Shape;838;p26" descr="Ein Bild, das Text, Person enthält.&#10;&#10;Automatisch generierte Beschreibung"/>
          <p:cNvPicPr preferRelativeResize="0"/>
          <p:nvPr/>
        </p:nvPicPr>
        <p:blipFill rotWithShape="1">
          <a:blip r:embed="rId6">
            <a:alphaModFix/>
          </a:blip>
          <a:srcRect/>
          <a:stretch/>
        </p:blipFill>
        <p:spPr>
          <a:xfrm>
            <a:off x="9616809" y="2852582"/>
            <a:ext cx="1905266" cy="952633"/>
          </a:xfrm>
          <a:prstGeom prst="rect">
            <a:avLst/>
          </a:prstGeom>
          <a:noFill/>
          <a:ln>
            <a:noFill/>
          </a:ln>
        </p:spPr>
      </p:pic>
      <p:pic>
        <p:nvPicPr>
          <p:cNvPr id="839" name="Google Shape;839;p26" descr="Ein Bild, das Im Haus, Vorbereitung, Fräsmaschine enthält.&#10;&#10;Automatisch generierte Beschreibung"/>
          <p:cNvPicPr preferRelativeResize="0"/>
          <p:nvPr/>
        </p:nvPicPr>
        <p:blipFill rotWithShape="1">
          <a:blip r:embed="rId7">
            <a:alphaModFix/>
          </a:blip>
          <a:srcRect/>
          <a:stretch/>
        </p:blipFill>
        <p:spPr>
          <a:xfrm>
            <a:off x="9616809" y="1803898"/>
            <a:ext cx="1905266" cy="952633"/>
          </a:xfrm>
          <a:prstGeom prst="rect">
            <a:avLst/>
          </a:prstGeom>
          <a:noFill/>
          <a:ln>
            <a:noFill/>
          </a:ln>
        </p:spPr>
      </p:pic>
      <p:pic>
        <p:nvPicPr>
          <p:cNvPr id="840" name="Google Shape;840;p26"/>
          <p:cNvPicPr preferRelativeResize="0"/>
          <p:nvPr/>
        </p:nvPicPr>
        <p:blipFill rotWithShape="1">
          <a:blip r:embed="rId8">
            <a:alphaModFix/>
          </a:blip>
          <a:srcRect/>
          <a:stretch/>
        </p:blipFill>
        <p:spPr>
          <a:xfrm>
            <a:off x="5770389" y="2852582"/>
            <a:ext cx="1905266" cy="952633"/>
          </a:xfrm>
          <a:prstGeom prst="rect">
            <a:avLst/>
          </a:prstGeom>
          <a:noFill/>
          <a:ln>
            <a:noFill/>
          </a:ln>
        </p:spPr>
      </p:pic>
      <p:pic>
        <p:nvPicPr>
          <p:cNvPr id="841" name="Google Shape;841;p26" descr="Ein Bild, das Text, Himmel, Monitor, draußen enthält.&#10;&#10;Automatisch generierte Beschreibung"/>
          <p:cNvPicPr preferRelativeResize="0"/>
          <p:nvPr/>
        </p:nvPicPr>
        <p:blipFill rotWithShape="1">
          <a:blip r:embed="rId9">
            <a:alphaModFix/>
          </a:blip>
          <a:srcRect/>
          <a:stretch/>
        </p:blipFill>
        <p:spPr>
          <a:xfrm>
            <a:off x="5770086" y="3914351"/>
            <a:ext cx="1905266" cy="952633"/>
          </a:xfrm>
          <a:prstGeom prst="rect">
            <a:avLst/>
          </a:prstGeom>
          <a:noFill/>
          <a:ln>
            <a:noFill/>
          </a:ln>
        </p:spPr>
      </p:pic>
      <p:pic>
        <p:nvPicPr>
          <p:cNvPr id="842" name="Google Shape;842;p26" descr="Ein Bild, das Text enthält.&#10;&#10;Automatisch generierte Beschreibung"/>
          <p:cNvPicPr preferRelativeResize="0"/>
          <p:nvPr/>
        </p:nvPicPr>
        <p:blipFill rotWithShape="1">
          <a:blip r:embed="rId10">
            <a:alphaModFix/>
          </a:blip>
          <a:srcRect/>
          <a:stretch/>
        </p:blipFill>
        <p:spPr>
          <a:xfrm>
            <a:off x="7693448" y="4985294"/>
            <a:ext cx="1905266" cy="952633"/>
          </a:xfrm>
          <a:prstGeom prst="rect">
            <a:avLst/>
          </a:prstGeom>
          <a:noFill/>
          <a:ln>
            <a:noFill/>
          </a:ln>
        </p:spPr>
      </p:pic>
      <p:pic>
        <p:nvPicPr>
          <p:cNvPr id="843" name="Google Shape;843;p26"/>
          <p:cNvPicPr preferRelativeResize="0"/>
          <p:nvPr/>
        </p:nvPicPr>
        <p:blipFill rotWithShape="1">
          <a:blip r:embed="rId11">
            <a:alphaModFix/>
          </a:blip>
          <a:srcRect/>
          <a:stretch/>
        </p:blipFill>
        <p:spPr>
          <a:xfrm>
            <a:off x="7693448" y="3914351"/>
            <a:ext cx="1905266" cy="952633"/>
          </a:xfrm>
          <a:prstGeom prst="rect">
            <a:avLst/>
          </a:prstGeom>
          <a:noFill/>
          <a:ln>
            <a:noFill/>
          </a:ln>
        </p:spPr>
      </p:pic>
      <p:pic>
        <p:nvPicPr>
          <p:cNvPr id="844" name="Google Shape;844;p26" descr="Ein Bild, das Text, Person, Im Haus enthält.&#10;&#10;Automatisch generierte Beschreibung"/>
          <p:cNvPicPr preferRelativeResize="0"/>
          <p:nvPr/>
        </p:nvPicPr>
        <p:blipFill rotWithShape="1">
          <a:blip r:embed="rId12">
            <a:alphaModFix/>
          </a:blip>
          <a:srcRect/>
          <a:stretch/>
        </p:blipFill>
        <p:spPr>
          <a:xfrm>
            <a:off x="7693852" y="2852708"/>
            <a:ext cx="1904762" cy="952381"/>
          </a:xfrm>
          <a:prstGeom prst="rect">
            <a:avLst/>
          </a:prstGeom>
          <a:noFill/>
          <a:ln>
            <a:noFill/>
          </a:ln>
        </p:spPr>
      </p:pic>
      <p:pic>
        <p:nvPicPr>
          <p:cNvPr id="845" name="Google Shape;845;p26" descr="Ein Bild, das Text enthält.&#10;&#10;Automatisch generierte Beschreibung"/>
          <p:cNvPicPr preferRelativeResize="0"/>
          <p:nvPr/>
        </p:nvPicPr>
        <p:blipFill rotWithShape="1">
          <a:blip r:embed="rId13">
            <a:alphaModFix/>
          </a:blip>
          <a:srcRect/>
          <a:stretch/>
        </p:blipFill>
        <p:spPr>
          <a:xfrm>
            <a:off x="5770086" y="1803898"/>
            <a:ext cx="1905266" cy="952633"/>
          </a:xfrm>
          <a:prstGeom prst="rect">
            <a:avLst/>
          </a:prstGeom>
          <a:noFill/>
          <a:ln>
            <a:noFill/>
          </a:ln>
        </p:spPr>
      </p:pic>
      <p:pic>
        <p:nvPicPr>
          <p:cNvPr id="846" name="Google Shape;846;p26" descr="Ein Bild, das Text, Monitor, Screenshot enthält.&#10;&#10;Automatisch generierte Beschreibung"/>
          <p:cNvPicPr preferRelativeResize="0"/>
          <p:nvPr/>
        </p:nvPicPr>
        <p:blipFill rotWithShape="1">
          <a:blip r:embed="rId14">
            <a:alphaModFix/>
          </a:blip>
          <a:srcRect/>
          <a:stretch/>
        </p:blipFill>
        <p:spPr>
          <a:xfrm>
            <a:off x="3846724" y="4985294"/>
            <a:ext cx="1905266" cy="952633"/>
          </a:xfrm>
          <a:prstGeom prst="rect">
            <a:avLst/>
          </a:prstGeom>
          <a:noFill/>
          <a:ln>
            <a:noFill/>
          </a:ln>
        </p:spPr>
      </p:pic>
      <p:pic>
        <p:nvPicPr>
          <p:cNvPr id="847" name="Google Shape;847;p26" descr="Ein Bild, das Text, Person enthält.&#10;&#10;Automatisch generierte Beschreibung"/>
          <p:cNvPicPr preferRelativeResize="0"/>
          <p:nvPr/>
        </p:nvPicPr>
        <p:blipFill rotWithShape="1">
          <a:blip r:embed="rId15">
            <a:alphaModFix/>
          </a:blip>
          <a:srcRect/>
          <a:stretch/>
        </p:blipFill>
        <p:spPr>
          <a:xfrm>
            <a:off x="3846724" y="3914351"/>
            <a:ext cx="1905266" cy="952633"/>
          </a:xfrm>
          <a:prstGeom prst="rect">
            <a:avLst/>
          </a:prstGeom>
          <a:noFill/>
          <a:ln>
            <a:noFill/>
          </a:ln>
        </p:spPr>
      </p:pic>
      <p:pic>
        <p:nvPicPr>
          <p:cNvPr id="848" name="Google Shape;848;p26"/>
          <p:cNvPicPr preferRelativeResize="0"/>
          <p:nvPr/>
        </p:nvPicPr>
        <p:blipFill rotWithShape="1">
          <a:blip r:embed="rId16">
            <a:alphaModFix/>
          </a:blip>
          <a:srcRect/>
          <a:stretch/>
        </p:blipFill>
        <p:spPr>
          <a:xfrm>
            <a:off x="5770086" y="4985294"/>
            <a:ext cx="1905266" cy="952633"/>
          </a:xfrm>
          <a:prstGeom prst="rect">
            <a:avLst/>
          </a:prstGeom>
          <a:noFill/>
          <a:ln>
            <a:noFill/>
          </a:ln>
        </p:spPr>
      </p:pic>
      <p:pic>
        <p:nvPicPr>
          <p:cNvPr id="849" name="Google Shape;849;p26" descr="Ein Bild, das Diagramm enthält.&#10;&#10;Automatisch generierte Beschreibung"/>
          <p:cNvPicPr preferRelativeResize="0"/>
          <p:nvPr/>
        </p:nvPicPr>
        <p:blipFill rotWithShape="1">
          <a:blip r:embed="rId17">
            <a:alphaModFix/>
          </a:blip>
          <a:srcRect/>
          <a:stretch/>
        </p:blipFill>
        <p:spPr>
          <a:xfrm>
            <a:off x="3846724" y="1803898"/>
            <a:ext cx="1905266" cy="952633"/>
          </a:xfrm>
          <a:prstGeom prst="rect">
            <a:avLst/>
          </a:prstGeom>
          <a:noFill/>
          <a:ln>
            <a:noFill/>
          </a:ln>
        </p:spPr>
      </p:pic>
      <p:pic>
        <p:nvPicPr>
          <p:cNvPr id="850" name="Google Shape;850;p26" descr="Ein Bild, das draußen, Natur, Küste enthält.&#10;&#10;Automatisch generierte Beschreibung"/>
          <p:cNvPicPr preferRelativeResize="0"/>
          <p:nvPr/>
        </p:nvPicPr>
        <p:blipFill rotWithShape="1">
          <a:blip r:embed="rId18">
            <a:alphaModFix/>
          </a:blip>
          <a:srcRect/>
          <a:stretch/>
        </p:blipFill>
        <p:spPr>
          <a:xfrm>
            <a:off x="1923362" y="4985294"/>
            <a:ext cx="1905266" cy="952633"/>
          </a:xfrm>
          <a:prstGeom prst="rect">
            <a:avLst/>
          </a:prstGeom>
          <a:noFill/>
          <a:ln>
            <a:noFill/>
          </a:ln>
        </p:spPr>
      </p:pic>
      <p:pic>
        <p:nvPicPr>
          <p:cNvPr id="851" name="Google Shape;851;p26"/>
          <p:cNvPicPr preferRelativeResize="0"/>
          <p:nvPr/>
        </p:nvPicPr>
        <p:blipFill rotWithShape="1">
          <a:blip r:embed="rId19">
            <a:alphaModFix/>
          </a:blip>
          <a:srcRect/>
          <a:stretch/>
        </p:blipFill>
        <p:spPr>
          <a:xfrm>
            <a:off x="1923362" y="3914351"/>
            <a:ext cx="1905266" cy="952633"/>
          </a:xfrm>
          <a:prstGeom prst="rect">
            <a:avLst/>
          </a:prstGeom>
          <a:noFill/>
          <a:ln>
            <a:noFill/>
          </a:ln>
        </p:spPr>
      </p:pic>
      <p:pic>
        <p:nvPicPr>
          <p:cNvPr id="852" name="Google Shape;852;p26" descr="Ein Bild, das Text, Fernsehen, Person, Im Haus enthält.&#10;&#10;Automatisch generierte Beschreibung"/>
          <p:cNvPicPr preferRelativeResize="0"/>
          <p:nvPr/>
        </p:nvPicPr>
        <p:blipFill rotWithShape="1">
          <a:blip r:embed="rId20">
            <a:alphaModFix/>
          </a:blip>
          <a:srcRect/>
          <a:stretch/>
        </p:blipFill>
        <p:spPr>
          <a:xfrm>
            <a:off x="1923463" y="2852582"/>
            <a:ext cx="1905266" cy="952633"/>
          </a:xfrm>
          <a:prstGeom prst="rect">
            <a:avLst/>
          </a:prstGeom>
          <a:noFill/>
          <a:ln>
            <a:noFill/>
          </a:ln>
        </p:spPr>
      </p:pic>
      <p:pic>
        <p:nvPicPr>
          <p:cNvPr id="853" name="Google Shape;853;p26" descr="Ein Bild, das Person, Mann enthält.&#10;&#10;Automatisch generierte Beschreibung"/>
          <p:cNvPicPr preferRelativeResize="0"/>
          <p:nvPr/>
        </p:nvPicPr>
        <p:blipFill rotWithShape="1">
          <a:blip r:embed="rId21">
            <a:alphaModFix/>
          </a:blip>
          <a:srcRect/>
          <a:stretch/>
        </p:blipFill>
        <p:spPr>
          <a:xfrm>
            <a:off x="1923362" y="1803898"/>
            <a:ext cx="1905266" cy="952633"/>
          </a:xfrm>
          <a:prstGeom prst="rect">
            <a:avLst/>
          </a:prstGeom>
          <a:noFill/>
          <a:ln>
            <a:noFill/>
          </a:ln>
        </p:spPr>
      </p:pic>
      <p:pic>
        <p:nvPicPr>
          <p:cNvPr id="854" name="Google Shape;854;p26" descr="Ein Bild, das Website enthält.&#10;&#10;Automatisch generierte Beschreibung"/>
          <p:cNvPicPr preferRelativeResize="0"/>
          <p:nvPr/>
        </p:nvPicPr>
        <p:blipFill rotWithShape="1">
          <a:blip r:embed="rId22">
            <a:alphaModFix/>
          </a:blip>
          <a:srcRect/>
          <a:stretch/>
        </p:blipFill>
        <p:spPr>
          <a:xfrm>
            <a:off x="0" y="3914351"/>
            <a:ext cx="1905266" cy="952633"/>
          </a:xfrm>
          <a:prstGeom prst="rect">
            <a:avLst/>
          </a:prstGeom>
          <a:noFill/>
          <a:ln>
            <a:noFill/>
          </a:ln>
        </p:spPr>
      </p:pic>
      <p:pic>
        <p:nvPicPr>
          <p:cNvPr id="855" name="Google Shape;855;p26" descr="Ein Bild, das Diagramm enthält.&#10;&#10;Automatisch generierte Beschreibung"/>
          <p:cNvPicPr preferRelativeResize="0"/>
          <p:nvPr/>
        </p:nvPicPr>
        <p:blipFill rotWithShape="1">
          <a:blip r:embed="rId23">
            <a:alphaModFix/>
          </a:blip>
          <a:srcRect/>
          <a:stretch/>
        </p:blipFill>
        <p:spPr>
          <a:xfrm>
            <a:off x="7693448" y="1803898"/>
            <a:ext cx="1905266" cy="952633"/>
          </a:xfrm>
          <a:prstGeom prst="rect">
            <a:avLst/>
          </a:prstGeom>
          <a:noFill/>
          <a:ln>
            <a:noFill/>
          </a:ln>
        </p:spPr>
      </p:pic>
      <p:pic>
        <p:nvPicPr>
          <p:cNvPr id="856" name="Google Shape;856;p26" descr="Ein Bild, das Text enthält.&#10;&#10;Automatisch generierte Beschreibung"/>
          <p:cNvPicPr preferRelativeResize="0"/>
          <p:nvPr/>
        </p:nvPicPr>
        <p:blipFill rotWithShape="1">
          <a:blip r:embed="rId24">
            <a:alphaModFix/>
          </a:blip>
          <a:srcRect/>
          <a:stretch/>
        </p:blipFill>
        <p:spPr>
          <a:xfrm>
            <a:off x="0" y="4985294"/>
            <a:ext cx="1905266" cy="952633"/>
          </a:xfrm>
          <a:prstGeom prst="rect">
            <a:avLst/>
          </a:prstGeom>
          <a:noFill/>
          <a:ln>
            <a:noFill/>
          </a:ln>
        </p:spPr>
      </p:pic>
      <p:pic>
        <p:nvPicPr>
          <p:cNvPr id="857" name="Google Shape;857;p26"/>
          <p:cNvPicPr preferRelativeResize="0"/>
          <p:nvPr/>
        </p:nvPicPr>
        <p:blipFill rotWithShape="1">
          <a:blip r:embed="rId25">
            <a:alphaModFix/>
          </a:blip>
          <a:srcRect/>
          <a:stretch/>
        </p:blipFill>
        <p:spPr>
          <a:xfrm>
            <a:off x="0" y="1803898"/>
            <a:ext cx="1905266" cy="952633"/>
          </a:xfrm>
          <a:prstGeom prst="rect">
            <a:avLst/>
          </a:prstGeom>
          <a:noFill/>
          <a:ln>
            <a:noFill/>
          </a:ln>
        </p:spPr>
      </p:pic>
      <p:pic>
        <p:nvPicPr>
          <p:cNvPr id="858" name="Google Shape;858;p26"/>
          <p:cNvPicPr preferRelativeResize="0"/>
          <p:nvPr/>
        </p:nvPicPr>
        <p:blipFill rotWithShape="1">
          <a:blip r:embed="rId26">
            <a:alphaModFix/>
          </a:blip>
          <a:srcRect/>
          <a:stretch/>
        </p:blipFill>
        <p:spPr>
          <a:xfrm>
            <a:off x="0" y="2852582"/>
            <a:ext cx="1905266" cy="952633"/>
          </a:xfrm>
          <a:prstGeom prst="rect">
            <a:avLst/>
          </a:prstGeom>
          <a:noFill/>
          <a:ln>
            <a:noFill/>
          </a:ln>
        </p:spPr>
      </p:pic>
      <p:sp>
        <p:nvSpPr>
          <p:cNvPr id="860" name="Google Shape;860;p26"/>
          <p:cNvSpPr txBox="1"/>
          <p:nvPr/>
        </p:nvSpPr>
        <p:spPr>
          <a:xfrm>
            <a:off x="2313288" y="6049975"/>
            <a:ext cx="6895500" cy="253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Montserrat Light"/>
              <a:buNone/>
            </a:pPr>
            <a:r>
              <a:rPr lang="en-US" u="sng">
                <a:solidFill>
                  <a:schemeClr val="accent2"/>
                </a:solidFill>
                <a:latin typeface="Montserrat Medium"/>
                <a:ea typeface="Montserrat Medium"/>
                <a:cs typeface="Montserrat Medium"/>
                <a:sym typeface="Montserrat Medium"/>
                <a:hlinkClick r:id="rId27">
                  <a:extLst>
                    <a:ext uri="{A12FA001-AC4F-418D-AE19-62706E023703}">
                      <ahyp:hlinkClr xmlns:ahyp="http://schemas.microsoft.com/office/drawing/2018/hyperlinkcolor" val="tx"/>
                    </a:ext>
                  </a:extLst>
                </a:hlinkClick>
              </a:rPr>
              <a:t>https://camaraproject.org/resources/</a:t>
            </a:r>
            <a:endParaRPr i="0" u="none" strike="noStrike" cap="none">
              <a:solidFill>
                <a:srgbClr val="3A9BF3"/>
              </a:solidFill>
              <a:latin typeface="Montserrat Medium"/>
              <a:ea typeface="Montserrat Medium"/>
              <a:cs typeface="Montserrat Medium"/>
              <a:sym typeface="Montserrat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2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Open Gateway</a:t>
            </a:r>
            <a:br>
              <a:rPr lang="en-US"/>
            </a:br>
            <a:r>
              <a:rPr lang="en-US"/>
              <a:t>API public launch status</a:t>
            </a:r>
            <a:endParaRPr/>
          </a:p>
        </p:txBody>
      </p:sp>
      <p:sp>
        <p:nvSpPr>
          <p:cNvPr id="867" name="Google Shape;867;p27"/>
          <p:cNvSpPr txBox="1"/>
          <p:nvPr/>
        </p:nvSpPr>
        <p:spPr>
          <a:xfrm>
            <a:off x="2313288" y="6049975"/>
            <a:ext cx="6895500" cy="253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Montserrat Light"/>
              <a:buNone/>
            </a:pPr>
            <a:r>
              <a:rPr lang="en-US" i="0" u="sng" strike="noStrike" cap="none" dirty="0">
                <a:solidFill>
                  <a:srgbClr val="3A9BF3"/>
                </a:solidFill>
                <a:latin typeface="Montserrat Medium"/>
                <a:ea typeface="Montserrat Medium"/>
                <a:cs typeface="Montserrat Medium"/>
                <a:sym typeface="Montserrat Medium"/>
                <a:hlinkClick r:id="rId3"/>
              </a:rPr>
              <a:t>https://open-gateway.gsma.com/</a:t>
            </a:r>
            <a:endParaRPr i="0" u="none" strike="noStrike" cap="none" dirty="0">
              <a:solidFill>
                <a:srgbClr val="3A9BF3"/>
              </a:solidFill>
              <a:latin typeface="Montserrat Medium"/>
              <a:ea typeface="Montserrat Medium"/>
              <a:cs typeface="Montserrat Medium"/>
              <a:sym typeface="Montserrat Medium"/>
            </a:endParaRPr>
          </a:p>
        </p:txBody>
      </p:sp>
      <p:pic>
        <p:nvPicPr>
          <p:cNvPr id="3" name="Grafik 2">
            <a:extLst>
              <a:ext uri="{FF2B5EF4-FFF2-40B4-BE49-F238E27FC236}">
                <a16:creationId xmlns:a16="http://schemas.microsoft.com/office/drawing/2014/main" id="{5C61FFDB-EA82-E386-5426-E142A18CF748}"/>
              </a:ext>
            </a:extLst>
          </p:cNvPr>
          <p:cNvPicPr>
            <a:picLocks noChangeAspect="1"/>
          </p:cNvPicPr>
          <p:nvPr/>
        </p:nvPicPr>
        <p:blipFill>
          <a:blip r:embed="rId4"/>
          <a:stretch>
            <a:fillRect/>
          </a:stretch>
        </p:blipFill>
        <p:spPr>
          <a:xfrm>
            <a:off x="1311410" y="1768921"/>
            <a:ext cx="8899254" cy="41712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2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 / Open Gateway</a:t>
            </a:r>
            <a:br>
              <a:rPr lang="en-US"/>
            </a:br>
            <a:r>
              <a:rPr lang="en-US"/>
              <a:t>API public launch status</a:t>
            </a:r>
            <a:endParaRPr/>
          </a:p>
        </p:txBody>
      </p:sp>
      <p:pic>
        <p:nvPicPr>
          <p:cNvPr id="3" name="Grafik 2">
            <a:extLst>
              <a:ext uri="{FF2B5EF4-FFF2-40B4-BE49-F238E27FC236}">
                <a16:creationId xmlns:a16="http://schemas.microsoft.com/office/drawing/2014/main" id="{ED890FCB-150C-EC30-054B-57900D276451}"/>
              </a:ext>
            </a:extLst>
          </p:cNvPr>
          <p:cNvPicPr>
            <a:picLocks noChangeAspect="1"/>
          </p:cNvPicPr>
          <p:nvPr/>
        </p:nvPicPr>
        <p:blipFill>
          <a:blip r:embed="rId3"/>
          <a:stretch>
            <a:fillRect/>
          </a:stretch>
        </p:blipFill>
        <p:spPr>
          <a:xfrm>
            <a:off x="983835" y="1861037"/>
            <a:ext cx="9554403" cy="4299065"/>
          </a:xfrm>
          <a:prstGeom prst="rect">
            <a:avLst/>
          </a:prstGeom>
        </p:spPr>
      </p:pic>
    </p:spTree>
    <p:extLst>
      <p:ext uri="{BB962C8B-B14F-4D97-AF65-F5344CB8AC3E}">
        <p14:creationId xmlns:p14="http://schemas.microsoft.com/office/powerpoint/2010/main" val="2138978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2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5G network capabilities</a:t>
            </a:r>
            <a:br>
              <a:rPr lang="en-US"/>
            </a:br>
            <a:r>
              <a:rPr lang="en-US"/>
              <a:t>Introduction</a:t>
            </a:r>
            <a:br>
              <a:rPr lang="en-US"/>
            </a:br>
            <a:endParaRPr/>
          </a:p>
        </p:txBody>
      </p:sp>
      <p:sp>
        <p:nvSpPr>
          <p:cNvPr id="876" name="Google Shape;876;p28"/>
          <p:cNvSpPr txBox="1">
            <a:spLocks noGrp="1"/>
          </p:cNvSpPr>
          <p:nvPr>
            <p:ph type="body" idx="1"/>
          </p:nvPr>
        </p:nvSpPr>
        <p:spPr>
          <a:xfrm>
            <a:off x="748875" y="2452600"/>
            <a:ext cx="10024200" cy="3684900"/>
          </a:xfrm>
          <a:prstGeom prst="rect">
            <a:avLst/>
          </a:prstGeom>
          <a:noFill/>
          <a:ln>
            <a:noFill/>
          </a:ln>
        </p:spPr>
        <p:txBody>
          <a:bodyPr spcFirstLastPara="1" wrap="square" lIns="0" tIns="0" rIns="0" bIns="0" anchor="t" anchorCtr="0">
            <a:noAutofit/>
          </a:bodyPr>
          <a:lstStyle/>
          <a:p>
            <a:pPr marL="0" lvl="0" indent="0" algn="ctr" rtl="0">
              <a:lnSpc>
                <a:spcPct val="104000"/>
              </a:lnSpc>
              <a:spcBef>
                <a:spcPts val="0"/>
              </a:spcBef>
              <a:spcAft>
                <a:spcPts val="0"/>
              </a:spcAft>
              <a:buClr>
                <a:schemeClr val="dk2"/>
              </a:buClr>
              <a:buSzPts val="2400"/>
              <a:buNone/>
            </a:pPr>
            <a:r>
              <a:rPr lang="en-US" sz="2000">
                <a:solidFill>
                  <a:srgbClr val="3A9BF3"/>
                </a:solidFill>
                <a:latin typeface="Montserrat Medium"/>
                <a:ea typeface="Montserrat Medium"/>
                <a:cs typeface="Montserrat Medium"/>
                <a:sym typeface="Montserrat Medium"/>
              </a:rPr>
              <a:t>Telco network capabilities</a:t>
            </a:r>
            <a:r>
              <a:rPr lang="en-US" sz="2000">
                <a:latin typeface="Montserrat SemiBold"/>
                <a:ea typeface="Montserrat SemiBold"/>
                <a:cs typeface="Montserrat SemiBold"/>
                <a:sym typeface="Montserrat SemiBold"/>
              </a:rPr>
              <a:t> </a:t>
            </a:r>
            <a:r>
              <a:rPr lang="en-US" sz="2000"/>
              <a:t>are functions partly available already in 4G but new and much more powerful in the 5G network. These functions enable to get information out of the network but also to configure the network. </a:t>
            </a:r>
            <a:endParaRPr sz="2000"/>
          </a:p>
          <a:p>
            <a:pPr marL="0" lvl="0" indent="0" algn="ctr" rtl="0">
              <a:lnSpc>
                <a:spcPct val="104000"/>
              </a:lnSpc>
              <a:spcBef>
                <a:spcPts val="1200"/>
              </a:spcBef>
              <a:spcAft>
                <a:spcPts val="0"/>
              </a:spcAft>
              <a:buClr>
                <a:schemeClr val="dk2"/>
              </a:buClr>
              <a:buSzPts val="2400"/>
              <a:buNone/>
            </a:pPr>
            <a:r>
              <a:rPr lang="en-US" sz="2000"/>
              <a:t>The on-demand, secure and controlled exposure of these capabilities pave the way for transforming operator networks into service enablement platforms, facilitating the application-to-network integration, which will be key to deliver enhanced and service-tailored customer experience in the 5G era.</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3"/>
          <p:cNvPicPr preferRelativeResize="0"/>
          <p:nvPr/>
        </p:nvPicPr>
        <p:blipFill rotWithShape="1">
          <a:blip r:embed="rId3">
            <a:alphaModFix amt="15000"/>
          </a:blip>
          <a:srcRect/>
          <a:stretch/>
        </p:blipFill>
        <p:spPr>
          <a:xfrm>
            <a:off x="0" y="1748901"/>
            <a:ext cx="11522075" cy="4730316"/>
          </a:xfrm>
          <a:prstGeom prst="rect">
            <a:avLst/>
          </a:prstGeom>
          <a:noFill/>
          <a:ln>
            <a:noFill/>
          </a:ln>
        </p:spPr>
      </p:pic>
      <p:sp>
        <p:nvSpPr>
          <p:cNvPr id="160" name="Google Shape;160;p3"/>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APIs enabling seamless access to</a:t>
            </a:r>
            <a:br>
              <a:rPr lang="en-US"/>
            </a:br>
            <a:r>
              <a:rPr lang="en-US"/>
              <a:t>Telco network capabilities</a:t>
            </a:r>
            <a:endParaRPr/>
          </a:p>
        </p:txBody>
      </p:sp>
      <p:sp>
        <p:nvSpPr>
          <p:cNvPr id="161" name="Google Shape;161;p3"/>
          <p:cNvSpPr txBox="1">
            <a:spLocks noGrp="1"/>
          </p:cNvSpPr>
          <p:nvPr>
            <p:ph type="body" idx="1"/>
          </p:nvPr>
        </p:nvSpPr>
        <p:spPr>
          <a:xfrm>
            <a:off x="599800" y="2448725"/>
            <a:ext cx="10179600" cy="2224800"/>
          </a:xfrm>
          <a:prstGeom prst="rect">
            <a:avLst/>
          </a:prstGeom>
          <a:noFill/>
          <a:ln>
            <a:noFill/>
          </a:ln>
        </p:spPr>
        <p:txBody>
          <a:bodyPr spcFirstLastPara="1" wrap="square" lIns="0" tIns="0" rIns="0" bIns="0" anchor="t" anchorCtr="0">
            <a:noAutofit/>
          </a:bodyPr>
          <a:lstStyle/>
          <a:p>
            <a:pPr marL="0" lvl="0" indent="0" algn="ctr" rtl="0">
              <a:lnSpc>
                <a:spcPct val="104000"/>
              </a:lnSpc>
              <a:spcBef>
                <a:spcPts val="0"/>
              </a:spcBef>
              <a:spcAft>
                <a:spcPts val="0"/>
              </a:spcAft>
              <a:buClr>
                <a:schemeClr val="dk2"/>
              </a:buClr>
              <a:buSzPts val="2400"/>
              <a:buNone/>
            </a:pPr>
            <a:r>
              <a:rPr lang="en-US" sz="2800">
                <a:latin typeface="Montserrat Medium"/>
                <a:ea typeface="Montserrat Medium"/>
                <a:cs typeface="Montserrat Medium"/>
                <a:sym typeface="Montserrat Medium"/>
              </a:rPr>
              <a:t>Telco network capabilities exposed through APIs provide a large benefit for customers. By simplifying telco network complexity with APIs and making the APIs available across telco networks and countries, CAMARA enables easy and seamless access. </a:t>
            </a:r>
            <a:endParaRPr sz="2800">
              <a:latin typeface="Montserrat Medium"/>
              <a:ea typeface="Montserrat Medium"/>
              <a:cs typeface="Montserrat Medium"/>
              <a:sym typeface="Montserrat Medium"/>
            </a:endParaRPr>
          </a:p>
          <a:p>
            <a:pPr marL="0" lvl="0" indent="0" algn="ctr" rtl="0">
              <a:lnSpc>
                <a:spcPct val="104000"/>
              </a:lnSpc>
              <a:spcBef>
                <a:spcPts val="1200"/>
              </a:spcBef>
              <a:spcAft>
                <a:spcPts val="0"/>
              </a:spcAft>
              <a:buClr>
                <a:schemeClr val="dk2"/>
              </a:buClr>
              <a:buSzPts val="2400"/>
              <a:buNone/>
            </a:pPr>
            <a:endParaRPr sz="2800">
              <a:latin typeface="Montserrat Medium"/>
              <a:ea typeface="Montserrat Medium"/>
              <a:cs typeface="Montserrat Medium"/>
              <a:sym typeface="Montserrat Medium"/>
            </a:endParaRPr>
          </a:p>
        </p:txBody>
      </p:sp>
      <p:pic>
        <p:nvPicPr>
          <p:cNvPr id="162" name="Google Shape;162;p3" descr="Ein Bild, das Kreis, Symbol, Grafiken, Logo enthält.&#10;&#10;Automatisch generierte Beschreibung"/>
          <p:cNvPicPr preferRelativeResize="0"/>
          <p:nvPr/>
        </p:nvPicPr>
        <p:blipFill rotWithShape="1">
          <a:blip r:embed="rId4">
            <a:alphaModFix/>
          </a:blip>
          <a:srcRect/>
          <a:stretch/>
        </p:blipFill>
        <p:spPr>
          <a:xfrm>
            <a:off x="4215964" y="4997068"/>
            <a:ext cx="730284" cy="730284"/>
          </a:xfrm>
          <a:prstGeom prst="rect">
            <a:avLst/>
          </a:prstGeom>
          <a:noFill/>
          <a:ln>
            <a:noFill/>
          </a:ln>
        </p:spPr>
      </p:pic>
      <p:sp>
        <p:nvSpPr>
          <p:cNvPr id="163" name="Google Shape;163;p3"/>
          <p:cNvSpPr txBox="1"/>
          <p:nvPr/>
        </p:nvSpPr>
        <p:spPr>
          <a:xfrm>
            <a:off x="5092094" y="5177544"/>
            <a:ext cx="2214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2"/>
                </a:solidFill>
                <a:latin typeface="Montserrat Medium"/>
                <a:ea typeface="Montserrat Medium"/>
                <a:cs typeface="Montserrat Medium"/>
                <a:sym typeface="Montserrat Medium"/>
              </a:rPr>
              <a:t>CAMARA Mission</a:t>
            </a:r>
            <a:endParaRPr sz="1800">
              <a:solidFill>
                <a:schemeClr val="accent2"/>
              </a:solidFill>
              <a:latin typeface="Montserrat Medium"/>
              <a:ea typeface="Montserrat Medium"/>
              <a:cs typeface="Montserrat Medium"/>
              <a:sym typeface="Montserrat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2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5G network capabilities</a:t>
            </a:r>
            <a:br>
              <a:rPr lang="en-US"/>
            </a:br>
            <a:r>
              <a:rPr lang="en-US"/>
              <a:t>Introduction</a:t>
            </a:r>
            <a:endParaRPr/>
          </a:p>
        </p:txBody>
      </p:sp>
      <p:sp>
        <p:nvSpPr>
          <p:cNvPr id="884" name="Google Shape;884;p29"/>
          <p:cNvSpPr txBox="1"/>
          <p:nvPr/>
        </p:nvSpPr>
        <p:spPr>
          <a:xfrm>
            <a:off x="521184" y="4224838"/>
            <a:ext cx="33165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Quality on Demand / Traffic influence</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Enable augmented reality</a:t>
            </a:r>
            <a:endParaRPr sz="1200">
              <a:solidFill>
                <a:schemeClr val="dk2"/>
              </a:solidFill>
              <a:latin typeface="Montserrat Medium"/>
              <a:ea typeface="Montserrat Medium"/>
              <a:cs typeface="Montserrat Medium"/>
              <a:sym typeface="Montserrat Medium"/>
            </a:endParaRPr>
          </a:p>
        </p:txBody>
      </p:sp>
      <p:sp>
        <p:nvSpPr>
          <p:cNvPr id="885" name="Google Shape;885;p29"/>
          <p:cNvSpPr txBox="1"/>
          <p:nvPr/>
        </p:nvSpPr>
        <p:spPr>
          <a:xfrm>
            <a:off x="4330365" y="4224838"/>
            <a:ext cx="27747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Wake up UEs</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Support low energy IoT devices</a:t>
            </a:r>
            <a:endParaRPr sz="1200">
              <a:solidFill>
                <a:schemeClr val="dk2"/>
              </a:solidFill>
              <a:latin typeface="Montserrat Medium"/>
              <a:ea typeface="Montserrat Medium"/>
              <a:cs typeface="Montserrat Medium"/>
              <a:sym typeface="Montserrat Medium"/>
            </a:endParaRPr>
          </a:p>
        </p:txBody>
      </p:sp>
      <p:sp>
        <p:nvSpPr>
          <p:cNvPr id="886" name="Google Shape;886;p29"/>
          <p:cNvSpPr txBox="1"/>
          <p:nvPr/>
        </p:nvSpPr>
        <p:spPr>
          <a:xfrm>
            <a:off x="7898247" y="4224838"/>
            <a:ext cx="28005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Block UEs in geographic region</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Crisis management</a:t>
            </a:r>
            <a:endParaRPr sz="1200">
              <a:solidFill>
                <a:schemeClr val="dk2"/>
              </a:solidFill>
              <a:latin typeface="Montserrat Medium"/>
              <a:ea typeface="Montserrat Medium"/>
              <a:cs typeface="Montserrat Medium"/>
              <a:sym typeface="Montserrat Medium"/>
            </a:endParaRPr>
          </a:p>
        </p:txBody>
      </p:sp>
      <p:pic>
        <p:nvPicPr>
          <p:cNvPr id="887" name="Google Shape;887;p29"/>
          <p:cNvPicPr preferRelativeResize="0"/>
          <p:nvPr/>
        </p:nvPicPr>
        <p:blipFill rotWithShape="1">
          <a:blip r:embed="rId3">
            <a:alphaModFix/>
          </a:blip>
          <a:srcRect/>
          <a:stretch/>
        </p:blipFill>
        <p:spPr>
          <a:xfrm>
            <a:off x="7588967" y="4710911"/>
            <a:ext cx="3402188" cy="1360875"/>
          </a:xfrm>
          <a:prstGeom prst="rect">
            <a:avLst/>
          </a:prstGeom>
          <a:noFill/>
          <a:ln>
            <a:noFill/>
          </a:ln>
        </p:spPr>
      </p:pic>
      <p:pic>
        <p:nvPicPr>
          <p:cNvPr id="888" name="Google Shape;888;p29"/>
          <p:cNvPicPr preferRelativeResize="0"/>
          <p:nvPr/>
        </p:nvPicPr>
        <p:blipFill rotWithShape="1">
          <a:blip r:embed="rId4">
            <a:alphaModFix/>
          </a:blip>
          <a:srcRect/>
          <a:stretch/>
        </p:blipFill>
        <p:spPr>
          <a:xfrm>
            <a:off x="4016670" y="4710911"/>
            <a:ext cx="3402188" cy="1360875"/>
          </a:xfrm>
          <a:prstGeom prst="rect">
            <a:avLst/>
          </a:prstGeom>
          <a:noFill/>
          <a:ln>
            <a:noFill/>
          </a:ln>
        </p:spPr>
      </p:pic>
      <p:pic>
        <p:nvPicPr>
          <p:cNvPr id="889" name="Google Shape;889;p29"/>
          <p:cNvPicPr preferRelativeResize="0"/>
          <p:nvPr/>
        </p:nvPicPr>
        <p:blipFill rotWithShape="1">
          <a:blip r:embed="rId5">
            <a:alphaModFix/>
          </a:blip>
          <a:srcRect/>
          <a:stretch/>
        </p:blipFill>
        <p:spPr>
          <a:xfrm>
            <a:off x="444373" y="4710911"/>
            <a:ext cx="3402188" cy="1360875"/>
          </a:xfrm>
          <a:prstGeom prst="rect">
            <a:avLst/>
          </a:prstGeom>
          <a:noFill/>
          <a:ln>
            <a:noFill/>
          </a:ln>
        </p:spPr>
      </p:pic>
      <p:pic>
        <p:nvPicPr>
          <p:cNvPr id="890" name="Google Shape;890;p29"/>
          <p:cNvPicPr preferRelativeResize="0"/>
          <p:nvPr/>
        </p:nvPicPr>
        <p:blipFill rotWithShape="1">
          <a:blip r:embed="rId6">
            <a:alphaModFix/>
          </a:blip>
          <a:srcRect/>
          <a:stretch/>
        </p:blipFill>
        <p:spPr>
          <a:xfrm>
            <a:off x="478395" y="2477951"/>
            <a:ext cx="3402188" cy="1360875"/>
          </a:xfrm>
          <a:prstGeom prst="rect">
            <a:avLst/>
          </a:prstGeom>
          <a:noFill/>
          <a:ln>
            <a:noFill/>
          </a:ln>
        </p:spPr>
      </p:pic>
      <p:sp>
        <p:nvSpPr>
          <p:cNvPr id="891" name="Google Shape;891;p29"/>
          <p:cNvSpPr txBox="1"/>
          <p:nvPr/>
        </p:nvSpPr>
        <p:spPr>
          <a:xfrm>
            <a:off x="501945" y="1983615"/>
            <a:ext cx="33552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dirty="0">
                <a:solidFill>
                  <a:schemeClr val="dk2"/>
                </a:solidFill>
                <a:latin typeface="Montserrat Medium"/>
                <a:ea typeface="Montserrat Medium"/>
                <a:cs typeface="Montserrat Medium"/>
                <a:sym typeface="Montserrat Medium"/>
              </a:rPr>
              <a:t>Reachability and Location of UEs</a:t>
            </a:r>
            <a:endParaRPr sz="1200" dirty="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dirty="0">
                <a:solidFill>
                  <a:schemeClr val="dk2"/>
                </a:solidFill>
                <a:latin typeface="Montserrat Medium"/>
                <a:ea typeface="Montserrat Medium"/>
                <a:cs typeface="Montserrat Medium"/>
                <a:sym typeface="Montserrat Medium"/>
              </a:rPr>
              <a:t>Identify (last known) location of drone</a:t>
            </a:r>
            <a:endParaRPr sz="1200" dirty="0">
              <a:solidFill>
                <a:schemeClr val="dk2"/>
              </a:solidFill>
              <a:latin typeface="Montserrat Medium"/>
              <a:ea typeface="Montserrat Medium"/>
              <a:cs typeface="Montserrat Medium"/>
              <a:sym typeface="Montserrat Medium"/>
            </a:endParaRPr>
          </a:p>
        </p:txBody>
      </p:sp>
      <p:pic>
        <p:nvPicPr>
          <p:cNvPr id="892" name="Google Shape;892;p29"/>
          <p:cNvPicPr preferRelativeResize="0"/>
          <p:nvPr/>
        </p:nvPicPr>
        <p:blipFill rotWithShape="1">
          <a:blip r:embed="rId7">
            <a:alphaModFix/>
          </a:blip>
          <a:srcRect/>
          <a:stretch/>
        </p:blipFill>
        <p:spPr>
          <a:xfrm>
            <a:off x="4016670" y="2477951"/>
            <a:ext cx="3402188" cy="1360875"/>
          </a:xfrm>
          <a:prstGeom prst="rect">
            <a:avLst/>
          </a:prstGeom>
          <a:noFill/>
          <a:ln>
            <a:noFill/>
          </a:ln>
        </p:spPr>
      </p:pic>
      <p:sp>
        <p:nvSpPr>
          <p:cNvPr id="893" name="Google Shape;893;p29"/>
          <p:cNvSpPr txBox="1"/>
          <p:nvPr/>
        </p:nvSpPr>
        <p:spPr>
          <a:xfrm>
            <a:off x="4384866" y="1991879"/>
            <a:ext cx="26658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 of UEs in geographic region</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Traffic jam or Corona warning</a:t>
            </a:r>
            <a:endParaRPr sz="1200">
              <a:solidFill>
                <a:schemeClr val="dk2"/>
              </a:solidFill>
              <a:latin typeface="Montserrat Medium"/>
              <a:ea typeface="Montserrat Medium"/>
              <a:cs typeface="Montserrat Medium"/>
              <a:sym typeface="Montserrat Medium"/>
            </a:endParaRPr>
          </a:p>
        </p:txBody>
      </p:sp>
      <p:sp>
        <p:nvSpPr>
          <p:cNvPr id="894" name="Google Shape;894;p29"/>
          <p:cNvSpPr txBox="1"/>
          <p:nvPr/>
        </p:nvSpPr>
        <p:spPr>
          <a:xfrm>
            <a:off x="7546763" y="1991873"/>
            <a:ext cx="3486600" cy="3693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 of UEs in slice, network congestion</a:t>
            </a:r>
            <a:endParaRPr sz="1200">
              <a:solidFill>
                <a:schemeClr val="dk2"/>
              </a:solidFill>
              <a:latin typeface="Montserrat Medium"/>
              <a:ea typeface="Montserrat Medium"/>
              <a:cs typeface="Montserrat Medium"/>
              <a:sym typeface="Montserrat Medium"/>
            </a:endParaRPr>
          </a:p>
          <a:p>
            <a:pPr marL="0" marR="0" lvl="0" indent="0" algn="ctr" rtl="0">
              <a:spcBef>
                <a:spcPts val="0"/>
              </a:spcBef>
              <a:spcAft>
                <a:spcPts val="0"/>
              </a:spcAft>
              <a:buNone/>
            </a:pPr>
            <a:r>
              <a:rPr lang="en-US" sz="1200">
                <a:solidFill>
                  <a:schemeClr val="dk2"/>
                </a:solidFill>
                <a:latin typeface="Montserrat Medium"/>
                <a:ea typeface="Montserrat Medium"/>
                <a:cs typeface="Montserrat Medium"/>
                <a:sym typeface="Montserrat Medium"/>
              </a:rPr>
              <a:t>Adapt resolution for video transmission</a:t>
            </a:r>
            <a:endParaRPr sz="1200">
              <a:solidFill>
                <a:schemeClr val="dk2"/>
              </a:solidFill>
              <a:latin typeface="Montserrat Medium"/>
              <a:ea typeface="Montserrat Medium"/>
              <a:cs typeface="Montserrat Medium"/>
              <a:sym typeface="Montserrat Medium"/>
            </a:endParaRPr>
          </a:p>
        </p:txBody>
      </p:sp>
      <p:pic>
        <p:nvPicPr>
          <p:cNvPr id="895" name="Google Shape;895;p29"/>
          <p:cNvPicPr preferRelativeResize="0"/>
          <p:nvPr/>
        </p:nvPicPr>
        <p:blipFill rotWithShape="1">
          <a:blip r:embed="rId8">
            <a:alphaModFix/>
          </a:blip>
          <a:srcRect/>
          <a:stretch/>
        </p:blipFill>
        <p:spPr>
          <a:xfrm>
            <a:off x="7597377" y="2486471"/>
            <a:ext cx="3402188" cy="1360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3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Potential Business Use Cases</a:t>
            </a:r>
            <a:endParaRPr/>
          </a:p>
        </p:txBody>
      </p:sp>
      <p:sp>
        <p:nvSpPr>
          <p:cNvPr id="903" name="Google Shape;903;p30"/>
          <p:cNvSpPr/>
          <p:nvPr/>
        </p:nvSpPr>
        <p:spPr>
          <a:xfrm>
            <a:off x="164409" y="1898981"/>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04" name="Google Shape;904;p30"/>
          <p:cNvSpPr txBox="1"/>
          <p:nvPr/>
        </p:nvSpPr>
        <p:spPr>
          <a:xfrm>
            <a:off x="140497" y="1907748"/>
            <a:ext cx="1604100" cy="892512"/>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Authentication and Fraud Prevention</a:t>
            </a:r>
            <a:endParaRPr dirty="0"/>
          </a:p>
        </p:txBody>
      </p:sp>
      <p:sp>
        <p:nvSpPr>
          <p:cNvPr id="905" name="Google Shape;905;p30"/>
          <p:cNvSpPr txBox="1"/>
          <p:nvPr/>
        </p:nvSpPr>
        <p:spPr>
          <a:xfrm>
            <a:off x="137688" y="3642606"/>
            <a:ext cx="1584300" cy="1210800"/>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Secure Auth</a:t>
            </a:r>
            <a:endParaRPr/>
          </a:p>
          <a:p>
            <a:pPr marL="0" marR="0" lvl="0" indent="0" algn="ctr" rtl="0">
              <a:spcBef>
                <a:spcPts val="400"/>
              </a:spcBef>
              <a:spcAft>
                <a:spcPts val="0"/>
              </a:spcAft>
              <a:buNone/>
            </a:pPr>
            <a:endParaRPr sz="1400">
              <a:solidFill>
                <a:schemeClr val="lt1"/>
              </a:solidFill>
              <a:latin typeface="Montserrat Light"/>
              <a:ea typeface="Montserrat Light"/>
              <a:cs typeface="Montserrat Light"/>
              <a:sym typeface="Montserrat Light"/>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Fraud Prevention</a:t>
            </a:r>
            <a:endParaRPr sz="1400">
              <a:solidFill>
                <a:schemeClr val="lt1"/>
              </a:solidFill>
              <a:latin typeface="Montserrat Light"/>
              <a:ea typeface="Montserrat Light"/>
              <a:cs typeface="Montserrat Light"/>
              <a:sym typeface="Montserrat Light"/>
            </a:endParaRPr>
          </a:p>
        </p:txBody>
      </p:sp>
      <p:pic>
        <p:nvPicPr>
          <p:cNvPr id="906" name="Google Shape;906;p30"/>
          <p:cNvPicPr preferRelativeResize="0"/>
          <p:nvPr/>
        </p:nvPicPr>
        <p:blipFill rotWithShape="1">
          <a:blip r:embed="rId3">
            <a:alphaModFix/>
          </a:blip>
          <a:srcRect l="24316" t="21186" r="23412" b="26859"/>
          <a:stretch/>
        </p:blipFill>
        <p:spPr>
          <a:xfrm>
            <a:off x="164650" y="2727700"/>
            <a:ext cx="1582351" cy="1034598"/>
          </a:xfrm>
          <a:prstGeom prst="rect">
            <a:avLst/>
          </a:prstGeom>
          <a:noFill/>
          <a:ln>
            <a:noFill/>
          </a:ln>
        </p:spPr>
      </p:pic>
      <p:sp>
        <p:nvSpPr>
          <p:cNvPr id="907" name="Google Shape;907;p30"/>
          <p:cNvSpPr/>
          <p:nvPr/>
        </p:nvSpPr>
        <p:spPr>
          <a:xfrm>
            <a:off x="157331" y="5582543"/>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08" name="Google Shape;908;p30"/>
          <p:cNvSpPr/>
          <p:nvPr/>
        </p:nvSpPr>
        <p:spPr>
          <a:xfrm>
            <a:off x="194813" y="5677492"/>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a:solidFill>
                  <a:schemeClr val="dk2"/>
                </a:solidFill>
                <a:latin typeface="Montserrat Light"/>
                <a:ea typeface="Montserrat Light"/>
                <a:cs typeface="Montserrat Light"/>
                <a:sym typeface="Montserrat Light"/>
              </a:rPr>
              <a:t>Number</a:t>
            </a:r>
            <a:r>
              <a:rPr lang="en-US" sz="1200" b="1">
                <a:solidFill>
                  <a:schemeClr val="dk2"/>
                </a:solidFill>
                <a:latin typeface="Montserrat Light"/>
                <a:ea typeface="Montserrat Light"/>
                <a:cs typeface="Montserrat Light"/>
                <a:sym typeface="Montserrat Light"/>
              </a:rPr>
              <a:t> Verify, Sim Swap, etc.</a:t>
            </a:r>
            <a:endParaRPr sz="1200" b="0" u="none" strike="noStrike" cap="none">
              <a:solidFill>
                <a:schemeClr val="dk2"/>
              </a:solidFill>
              <a:latin typeface="Montserrat Light"/>
              <a:ea typeface="Montserrat Light"/>
              <a:cs typeface="Montserrat Light"/>
              <a:sym typeface="Montserrat Light"/>
            </a:endParaRPr>
          </a:p>
        </p:txBody>
      </p:sp>
      <p:sp>
        <p:nvSpPr>
          <p:cNvPr id="909" name="Google Shape;909;p30"/>
          <p:cNvSpPr/>
          <p:nvPr/>
        </p:nvSpPr>
        <p:spPr>
          <a:xfrm>
            <a:off x="3715588" y="1909968"/>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10" name="Google Shape;910;p30"/>
          <p:cNvSpPr txBox="1"/>
          <p:nvPr/>
        </p:nvSpPr>
        <p:spPr>
          <a:xfrm>
            <a:off x="3706876" y="1918736"/>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b="1" dirty="0">
                <a:solidFill>
                  <a:schemeClr val="lt1"/>
                </a:solidFill>
                <a:latin typeface="Montserrat Light"/>
                <a:ea typeface="Montserrat Light"/>
                <a:cs typeface="Montserrat Light"/>
                <a:sym typeface="Montserrat Light"/>
              </a:rPr>
              <a:t>C</a:t>
            </a:r>
            <a:r>
              <a:rPr lang="en-US" sz="1400" b="1" dirty="0">
                <a:solidFill>
                  <a:schemeClr val="lt1"/>
                </a:solidFill>
                <a:latin typeface="Montserrat Light"/>
                <a:ea typeface="Montserrat Light"/>
                <a:cs typeface="Montserrat Light"/>
                <a:sym typeface="Montserrat Light"/>
              </a:rPr>
              <a:t>ommunication Quality</a:t>
            </a:r>
            <a:endParaRPr sz="1400" b="1" dirty="0">
              <a:solidFill>
                <a:schemeClr val="lt1"/>
              </a:solidFill>
              <a:latin typeface="Montserrat Light"/>
              <a:ea typeface="Montserrat Light"/>
              <a:cs typeface="Montserrat Light"/>
              <a:sym typeface="Montserrat Light"/>
            </a:endParaRPr>
          </a:p>
        </p:txBody>
      </p:sp>
      <p:sp>
        <p:nvSpPr>
          <p:cNvPr id="911" name="Google Shape;911;p30"/>
          <p:cNvSpPr txBox="1"/>
          <p:nvPr/>
        </p:nvSpPr>
        <p:spPr>
          <a:xfrm>
            <a:off x="3704067" y="3653593"/>
            <a:ext cx="1584300" cy="1693200"/>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Safeguarding of Transactions</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Remote Control</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AR/VR/XR</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Gaming</a:t>
            </a:r>
            <a:endParaRPr/>
          </a:p>
        </p:txBody>
      </p:sp>
      <p:sp>
        <p:nvSpPr>
          <p:cNvPr id="912" name="Google Shape;912;p30"/>
          <p:cNvSpPr/>
          <p:nvPr/>
        </p:nvSpPr>
        <p:spPr>
          <a:xfrm>
            <a:off x="3723700" y="5593525"/>
            <a:ext cx="15744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13" name="Google Shape;913;p30"/>
          <p:cNvSpPr/>
          <p:nvPr/>
        </p:nvSpPr>
        <p:spPr>
          <a:xfrm>
            <a:off x="3777542" y="5688436"/>
            <a:ext cx="14877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a:solidFill>
                  <a:schemeClr val="dk2"/>
                </a:solidFill>
                <a:latin typeface="Montserrat Light"/>
                <a:ea typeface="Montserrat Light"/>
                <a:cs typeface="Montserrat Light"/>
                <a:sym typeface="Montserrat Light"/>
              </a:rPr>
              <a:t>Quality on Demand</a:t>
            </a:r>
            <a:endParaRPr sz="1200" b="0" u="none" strike="noStrike" cap="none">
              <a:solidFill>
                <a:schemeClr val="dk2"/>
              </a:solidFill>
              <a:latin typeface="Montserrat Light"/>
              <a:ea typeface="Montserrat Light"/>
              <a:cs typeface="Montserrat Light"/>
              <a:sym typeface="Montserrat Light"/>
            </a:endParaRPr>
          </a:p>
        </p:txBody>
      </p:sp>
      <p:pic>
        <p:nvPicPr>
          <p:cNvPr id="914" name="Google Shape;914;p30"/>
          <p:cNvPicPr preferRelativeResize="0"/>
          <p:nvPr/>
        </p:nvPicPr>
        <p:blipFill rotWithShape="1">
          <a:blip r:embed="rId4">
            <a:alphaModFix/>
          </a:blip>
          <a:srcRect l="39" r="-39" b="12762"/>
          <a:stretch/>
        </p:blipFill>
        <p:spPr>
          <a:xfrm>
            <a:off x="3714688" y="2738688"/>
            <a:ext cx="1584300" cy="1034600"/>
          </a:xfrm>
          <a:prstGeom prst="rect">
            <a:avLst/>
          </a:prstGeom>
          <a:solidFill>
            <a:srgbClr val="000000"/>
          </a:solidFill>
          <a:ln>
            <a:noFill/>
          </a:ln>
        </p:spPr>
      </p:pic>
      <p:sp>
        <p:nvSpPr>
          <p:cNvPr id="915" name="Google Shape;915;p30"/>
          <p:cNvSpPr/>
          <p:nvPr/>
        </p:nvSpPr>
        <p:spPr>
          <a:xfrm>
            <a:off x="1930534" y="1898981"/>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16" name="Google Shape;916;p30"/>
          <p:cNvSpPr txBox="1"/>
          <p:nvPr/>
        </p:nvSpPr>
        <p:spPr>
          <a:xfrm>
            <a:off x="1913647" y="1907748"/>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Location Servi</a:t>
            </a:r>
            <a:r>
              <a:rPr lang="en-US" b="1" dirty="0">
                <a:solidFill>
                  <a:schemeClr val="lt1"/>
                </a:solidFill>
                <a:latin typeface="Montserrat Light"/>
                <a:ea typeface="Montserrat Light"/>
                <a:cs typeface="Montserrat Light"/>
                <a:sym typeface="Montserrat Light"/>
              </a:rPr>
              <a:t>ces</a:t>
            </a:r>
            <a:endParaRPr dirty="0"/>
          </a:p>
        </p:txBody>
      </p:sp>
      <p:sp>
        <p:nvSpPr>
          <p:cNvPr id="917" name="Google Shape;917;p30"/>
          <p:cNvSpPr txBox="1"/>
          <p:nvPr/>
        </p:nvSpPr>
        <p:spPr>
          <a:xfrm>
            <a:off x="1910838" y="3642606"/>
            <a:ext cx="1584300" cy="1641900"/>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Location Verification</a:t>
            </a:r>
            <a:endParaRPr sz="1400">
              <a:solidFill>
                <a:schemeClr val="lt1"/>
              </a:solidFill>
              <a:latin typeface="Montserrat Light"/>
              <a:ea typeface="Montserrat Light"/>
              <a:cs typeface="Montserrat Light"/>
              <a:sym typeface="Montserrat Light"/>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Location Retrieval</a:t>
            </a:r>
            <a:endParaRPr/>
          </a:p>
          <a:p>
            <a:pPr marL="0" marR="0" lvl="0" indent="0" algn="ctr" rtl="0">
              <a:spcBef>
                <a:spcPts val="400"/>
              </a:spcBef>
              <a:spcAft>
                <a:spcPts val="0"/>
              </a:spcAft>
              <a:buNone/>
            </a:pPr>
            <a:r>
              <a:rPr lang="en-US" sz="1400">
                <a:solidFill>
                  <a:schemeClr val="lt1"/>
                </a:solidFill>
                <a:latin typeface="Montserrat Light"/>
                <a:ea typeface="Montserrat Light"/>
                <a:cs typeface="Montserrat Light"/>
                <a:sym typeface="Montserrat Light"/>
              </a:rPr>
              <a:t>Location Geofencing</a:t>
            </a:r>
            <a:endParaRPr sz="1400">
              <a:solidFill>
                <a:schemeClr val="lt1"/>
              </a:solidFill>
              <a:latin typeface="Montserrat Light"/>
              <a:ea typeface="Montserrat Light"/>
              <a:cs typeface="Montserrat Light"/>
              <a:sym typeface="Montserrat Light"/>
            </a:endParaRPr>
          </a:p>
        </p:txBody>
      </p:sp>
      <p:sp>
        <p:nvSpPr>
          <p:cNvPr id="918" name="Google Shape;918;p30"/>
          <p:cNvSpPr/>
          <p:nvPr/>
        </p:nvSpPr>
        <p:spPr>
          <a:xfrm>
            <a:off x="1930481" y="5582543"/>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19" name="Google Shape;919;p30"/>
          <p:cNvSpPr/>
          <p:nvPr/>
        </p:nvSpPr>
        <p:spPr>
          <a:xfrm>
            <a:off x="1974000" y="5677454"/>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a:solidFill>
                  <a:schemeClr val="dk2"/>
                </a:solidFill>
                <a:latin typeface="Montserrat Light"/>
                <a:ea typeface="Montserrat Light"/>
                <a:cs typeface="Montserrat Light"/>
                <a:sym typeface="Montserrat Light"/>
              </a:rPr>
              <a:t>Location APIs</a:t>
            </a:r>
            <a:endParaRPr sz="1200" b="0" u="none" strike="noStrike" cap="none">
              <a:solidFill>
                <a:schemeClr val="dk2"/>
              </a:solidFill>
              <a:latin typeface="Montserrat Light"/>
              <a:ea typeface="Montserrat Light"/>
              <a:cs typeface="Montserrat Light"/>
              <a:sym typeface="Montserrat Light"/>
            </a:endParaRPr>
          </a:p>
        </p:txBody>
      </p:sp>
      <p:sp>
        <p:nvSpPr>
          <p:cNvPr id="920" name="Google Shape;920;p30"/>
          <p:cNvSpPr/>
          <p:nvPr/>
        </p:nvSpPr>
        <p:spPr>
          <a:xfrm>
            <a:off x="5485944" y="1909959"/>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921" name="Google Shape;921;p30"/>
          <p:cNvSpPr txBox="1"/>
          <p:nvPr/>
        </p:nvSpPr>
        <p:spPr>
          <a:xfrm>
            <a:off x="5469107" y="1924801"/>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Device Information</a:t>
            </a:r>
            <a:endParaRPr sz="1400" b="1" dirty="0">
              <a:solidFill>
                <a:schemeClr val="lt1"/>
              </a:solidFill>
              <a:latin typeface="Montserrat Light"/>
              <a:ea typeface="Montserrat Light"/>
              <a:cs typeface="Montserrat Light"/>
              <a:sym typeface="Montserrat Light"/>
            </a:endParaRPr>
          </a:p>
        </p:txBody>
      </p:sp>
      <p:sp>
        <p:nvSpPr>
          <p:cNvPr id="922" name="Google Shape;922;p30"/>
          <p:cNvSpPr txBox="1"/>
          <p:nvPr/>
        </p:nvSpPr>
        <p:spPr>
          <a:xfrm>
            <a:off x="5466298" y="3659659"/>
            <a:ext cx="1584300" cy="728364"/>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de-DE" dirty="0" err="1">
                <a:solidFill>
                  <a:schemeClr val="lt1"/>
                </a:solidFill>
                <a:latin typeface="Montserrat Light"/>
                <a:sym typeface="Montserrat Light"/>
              </a:rPr>
              <a:t>Proactive</a:t>
            </a:r>
            <a:r>
              <a:rPr lang="de-DE" dirty="0">
                <a:solidFill>
                  <a:schemeClr val="lt1"/>
                </a:solidFill>
                <a:latin typeface="Montserrat Light"/>
                <a:sym typeface="Montserrat Light"/>
              </a:rPr>
              <a:t> User Information</a:t>
            </a:r>
            <a:endParaRPr dirty="0"/>
          </a:p>
        </p:txBody>
      </p:sp>
      <p:sp>
        <p:nvSpPr>
          <p:cNvPr id="923" name="Google Shape;923;p30"/>
          <p:cNvSpPr/>
          <p:nvPr/>
        </p:nvSpPr>
        <p:spPr>
          <a:xfrm>
            <a:off x="5485941" y="5593496"/>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924" name="Google Shape;924;p30"/>
          <p:cNvSpPr/>
          <p:nvPr/>
        </p:nvSpPr>
        <p:spPr>
          <a:xfrm>
            <a:off x="5529447" y="5682369"/>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dirty="0">
                <a:solidFill>
                  <a:schemeClr val="dk2"/>
                </a:solidFill>
                <a:latin typeface="Montserrat Light"/>
                <a:ea typeface="Montserrat Light"/>
                <a:cs typeface="Montserrat Light"/>
                <a:sym typeface="Montserrat Light"/>
              </a:rPr>
              <a:t>Device Data Volume</a:t>
            </a:r>
            <a:endParaRPr sz="1200" b="0" u="none" strike="noStrike" cap="none" dirty="0">
              <a:solidFill>
                <a:schemeClr val="dk2"/>
              </a:solidFill>
              <a:latin typeface="Montserrat Light"/>
              <a:ea typeface="Montserrat Light"/>
              <a:cs typeface="Montserrat Light"/>
              <a:sym typeface="Montserrat Light"/>
            </a:endParaRPr>
          </a:p>
        </p:txBody>
      </p:sp>
      <p:pic>
        <p:nvPicPr>
          <p:cNvPr id="925" name="Google Shape;925;p30" descr="Event an drei Tagen: Telekom feiert ihr Mitarbeiterfest in der Beueler  Rheinaue"/>
          <p:cNvPicPr preferRelativeResize="0"/>
          <p:nvPr/>
        </p:nvPicPr>
        <p:blipFill rotWithShape="1">
          <a:blip r:embed="rId5">
            <a:alphaModFix/>
          </a:blip>
          <a:srcRect l="26701" r="9363" b="28146"/>
          <a:stretch/>
        </p:blipFill>
        <p:spPr>
          <a:xfrm>
            <a:off x="1930075" y="2730575"/>
            <a:ext cx="1582351" cy="1034601"/>
          </a:xfrm>
          <a:prstGeom prst="rect">
            <a:avLst/>
          </a:prstGeom>
          <a:noFill/>
          <a:ln>
            <a:noFill/>
          </a:ln>
        </p:spPr>
      </p:pic>
      <p:sp>
        <p:nvSpPr>
          <p:cNvPr id="928" name="Google Shape;928;p30"/>
          <p:cNvSpPr txBox="1"/>
          <p:nvPr/>
        </p:nvSpPr>
        <p:spPr>
          <a:xfrm>
            <a:off x="9046167" y="1909950"/>
            <a:ext cx="2147110" cy="415498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dirty="0">
                <a:solidFill>
                  <a:schemeClr val="dk1"/>
                </a:solidFill>
                <a:latin typeface="Montserrat Light"/>
                <a:ea typeface="Montserrat Light"/>
                <a:cs typeface="Montserrat Light"/>
                <a:sym typeface="Montserrat Light"/>
              </a:rPr>
              <a:t>Network APIs offer the opportunity</a:t>
            </a:r>
            <a:endParaRPr sz="1800" dirty="0"/>
          </a:p>
          <a:p>
            <a:pPr marL="0" marR="0" lvl="0" indent="0" algn="l" rtl="0">
              <a:spcBef>
                <a:spcPts val="0"/>
              </a:spcBef>
              <a:spcAft>
                <a:spcPts val="0"/>
              </a:spcAft>
              <a:buNone/>
            </a:pPr>
            <a:endParaRPr sz="1800" dirty="0">
              <a:solidFill>
                <a:schemeClr val="dk1"/>
              </a:solidFill>
              <a:latin typeface="Montserrat Light"/>
              <a:ea typeface="Montserrat Light"/>
              <a:cs typeface="Montserrat Light"/>
              <a:sym typeface="Montserrat Light"/>
            </a:endParaRPr>
          </a:p>
          <a:p>
            <a:pPr marL="285750" marR="0" lvl="0" indent="-311150" algn="l" rtl="0">
              <a:spcBef>
                <a:spcPts val="0"/>
              </a:spcBef>
              <a:spcAft>
                <a:spcPts val="0"/>
              </a:spcAft>
              <a:buClr>
                <a:srgbClr val="3A9BF3"/>
              </a:buClr>
              <a:buSzPts val="2000"/>
              <a:buFont typeface="Montserrat"/>
              <a:buChar char="•"/>
            </a:pPr>
            <a:r>
              <a:rPr lang="en-US" sz="1800" dirty="0">
                <a:solidFill>
                  <a:schemeClr val="dk1"/>
                </a:solidFill>
                <a:latin typeface="Montserrat Light"/>
                <a:ea typeface="Montserrat Light"/>
                <a:cs typeface="Montserrat Light"/>
                <a:sym typeface="Montserrat Light"/>
              </a:rPr>
              <a:t>For customers to optimize their use cases and applications</a:t>
            </a:r>
            <a:endParaRPr sz="1800" dirty="0"/>
          </a:p>
          <a:p>
            <a:pPr marL="285750" marR="0" lvl="0" indent="-184150" algn="l" rtl="0">
              <a:spcBef>
                <a:spcPts val="0"/>
              </a:spcBef>
              <a:spcAft>
                <a:spcPts val="0"/>
              </a:spcAft>
              <a:buClr>
                <a:schemeClr val="dk2"/>
              </a:buClr>
              <a:buSzPts val="1600"/>
              <a:buFont typeface="Montserrat Light"/>
              <a:buNone/>
            </a:pPr>
            <a:endParaRPr sz="1800" dirty="0">
              <a:solidFill>
                <a:schemeClr val="dk1"/>
              </a:solidFill>
              <a:latin typeface="Montserrat Light"/>
              <a:ea typeface="Montserrat Light"/>
              <a:cs typeface="Montserrat Light"/>
              <a:sym typeface="Montserrat Light"/>
            </a:endParaRPr>
          </a:p>
          <a:p>
            <a:pPr marL="285750" marR="0" lvl="0" indent="-311150" algn="l" rtl="0">
              <a:spcBef>
                <a:spcPts val="0"/>
              </a:spcBef>
              <a:spcAft>
                <a:spcPts val="0"/>
              </a:spcAft>
              <a:buClr>
                <a:srgbClr val="3A9BF3"/>
              </a:buClr>
              <a:buSzPts val="2000"/>
              <a:buFont typeface="Montserrat"/>
              <a:buChar char="•"/>
            </a:pPr>
            <a:r>
              <a:rPr lang="en-US" sz="1800" dirty="0">
                <a:solidFill>
                  <a:schemeClr val="dk1"/>
                </a:solidFill>
                <a:latin typeface="Montserrat Light"/>
                <a:ea typeface="Montserrat Light"/>
                <a:cs typeface="Montserrat Light"/>
                <a:sym typeface="Montserrat Light"/>
              </a:rPr>
              <a:t>For operators to monetize their invest in 5G infrastructure</a:t>
            </a:r>
            <a:endParaRPr sz="1800" dirty="0"/>
          </a:p>
          <a:p>
            <a:pPr marL="285750" marR="0" lvl="0" indent="-184150" algn="l" rtl="0">
              <a:spcBef>
                <a:spcPts val="0"/>
              </a:spcBef>
              <a:spcAft>
                <a:spcPts val="0"/>
              </a:spcAft>
              <a:buClr>
                <a:schemeClr val="dk2"/>
              </a:buClr>
              <a:buSzPts val="1600"/>
              <a:buFont typeface="Montserrat Light"/>
              <a:buNone/>
            </a:pPr>
            <a:endParaRPr sz="1800" dirty="0">
              <a:solidFill>
                <a:schemeClr val="dk1"/>
              </a:solidFill>
              <a:latin typeface="Montserrat Light"/>
              <a:ea typeface="Montserrat Light"/>
              <a:cs typeface="Montserrat Light"/>
              <a:sym typeface="Montserrat Light"/>
            </a:endParaRPr>
          </a:p>
          <a:p>
            <a:pPr marL="0" marR="0" lvl="0" indent="0" algn="l" rtl="0">
              <a:spcBef>
                <a:spcPts val="0"/>
              </a:spcBef>
              <a:spcAft>
                <a:spcPts val="0"/>
              </a:spcAft>
              <a:buNone/>
            </a:pPr>
            <a:r>
              <a:rPr lang="en-US" sz="1800" dirty="0">
                <a:solidFill>
                  <a:schemeClr val="accent2"/>
                </a:solidFill>
                <a:latin typeface="Montserrat ExtraBold"/>
                <a:ea typeface="Montserrat ExtraBold"/>
                <a:cs typeface="Montserrat ExtraBold"/>
                <a:sym typeface="Montserrat ExtraBold"/>
              </a:rPr>
              <a:t>It’s a win-win!</a:t>
            </a:r>
            <a:endParaRPr sz="1800" dirty="0"/>
          </a:p>
        </p:txBody>
      </p:sp>
      <p:sp>
        <p:nvSpPr>
          <p:cNvPr id="2" name="Google Shape;920;p30">
            <a:extLst>
              <a:ext uri="{FF2B5EF4-FFF2-40B4-BE49-F238E27FC236}">
                <a16:creationId xmlns:a16="http://schemas.microsoft.com/office/drawing/2014/main" id="{3B8D45C9-F8B6-C5A2-9168-015E7AFCFA62}"/>
              </a:ext>
            </a:extLst>
          </p:cNvPr>
          <p:cNvSpPr/>
          <p:nvPr/>
        </p:nvSpPr>
        <p:spPr>
          <a:xfrm>
            <a:off x="7237554" y="1918736"/>
            <a:ext cx="1582500" cy="3605400"/>
          </a:xfrm>
          <a:prstGeom prst="roundRect">
            <a:avLst>
              <a:gd name="adj" fmla="val 9433"/>
            </a:avLst>
          </a:prstGeom>
          <a:solidFill>
            <a:schemeClr val="accent2"/>
          </a:solidFill>
          <a:ln>
            <a:noFill/>
          </a:ln>
        </p:spPr>
        <p:txBody>
          <a:bodyPr spcFirstLastPara="1" wrap="square" lIns="42650" tIns="121925" rIns="30450" bIns="60950" anchor="t" anchorCtr="0">
            <a:noAutofit/>
          </a:bodyPr>
          <a:lstStyle/>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a:p>
            <a:pPr marL="0" marR="0" lvl="0" indent="0" algn="ctr" rtl="0">
              <a:spcBef>
                <a:spcPts val="0"/>
              </a:spcBef>
              <a:spcAft>
                <a:spcPts val="0"/>
              </a:spcAft>
              <a:buNone/>
            </a:pPr>
            <a:endParaRPr sz="1733">
              <a:solidFill>
                <a:schemeClr val="dk1"/>
              </a:solidFill>
              <a:latin typeface="Montserrat Light"/>
              <a:ea typeface="Montserrat Light"/>
              <a:cs typeface="Montserrat Light"/>
              <a:sym typeface="Montserrat Light"/>
            </a:endParaRPr>
          </a:p>
        </p:txBody>
      </p:sp>
      <p:sp>
        <p:nvSpPr>
          <p:cNvPr id="3" name="Google Shape;921;p30">
            <a:extLst>
              <a:ext uri="{FF2B5EF4-FFF2-40B4-BE49-F238E27FC236}">
                <a16:creationId xmlns:a16="http://schemas.microsoft.com/office/drawing/2014/main" id="{6B7FC5EF-F616-3082-C18A-EF3A45ACBDBF}"/>
              </a:ext>
            </a:extLst>
          </p:cNvPr>
          <p:cNvSpPr txBox="1"/>
          <p:nvPr/>
        </p:nvSpPr>
        <p:spPr>
          <a:xfrm>
            <a:off x="7220717" y="1933578"/>
            <a:ext cx="1604100" cy="677068"/>
          </a:xfrm>
          <a:prstGeom prst="rect">
            <a:avLst/>
          </a:prstGeom>
          <a:noFill/>
          <a:ln>
            <a:noFill/>
          </a:ln>
        </p:spPr>
        <p:txBody>
          <a:bodyPr spcFirstLastPara="1" wrap="square" lIns="60950" tIns="121900" rIns="60950" bIns="121900" anchor="t" anchorCtr="0">
            <a:spAutoFit/>
          </a:bodyPr>
          <a:lstStyle/>
          <a:p>
            <a:pPr marL="0" marR="0" lvl="0" indent="0" algn="ctr" rtl="0">
              <a:spcBef>
                <a:spcPts val="0"/>
              </a:spcBef>
              <a:spcAft>
                <a:spcPts val="0"/>
              </a:spcAft>
              <a:buNone/>
            </a:pPr>
            <a:r>
              <a:rPr lang="en-US" sz="1400" b="1" dirty="0">
                <a:solidFill>
                  <a:schemeClr val="lt1"/>
                </a:solidFill>
                <a:latin typeface="Montserrat Light"/>
                <a:ea typeface="Montserrat Light"/>
                <a:cs typeface="Montserrat Light"/>
                <a:sym typeface="Montserrat Light"/>
              </a:rPr>
              <a:t>Computing Services</a:t>
            </a:r>
            <a:endParaRPr sz="1400" b="1" dirty="0">
              <a:solidFill>
                <a:schemeClr val="lt1"/>
              </a:solidFill>
              <a:latin typeface="Montserrat Light"/>
              <a:ea typeface="Montserrat Light"/>
              <a:cs typeface="Montserrat Light"/>
              <a:sym typeface="Montserrat Light"/>
            </a:endParaRPr>
          </a:p>
        </p:txBody>
      </p:sp>
      <p:sp>
        <p:nvSpPr>
          <p:cNvPr id="4" name="Google Shape;922;p30">
            <a:extLst>
              <a:ext uri="{FF2B5EF4-FFF2-40B4-BE49-F238E27FC236}">
                <a16:creationId xmlns:a16="http://schemas.microsoft.com/office/drawing/2014/main" id="{39C8EB41-3641-D6DE-BF39-7A27433676AA}"/>
              </a:ext>
            </a:extLst>
          </p:cNvPr>
          <p:cNvSpPr txBox="1"/>
          <p:nvPr/>
        </p:nvSpPr>
        <p:spPr>
          <a:xfrm>
            <a:off x="7217908" y="3668436"/>
            <a:ext cx="1584300" cy="1425991"/>
          </a:xfrm>
          <a:prstGeom prst="rect">
            <a:avLst/>
          </a:prstGeom>
          <a:noFill/>
          <a:ln>
            <a:noFill/>
          </a:ln>
        </p:spPr>
        <p:txBody>
          <a:bodyPr spcFirstLastPara="1" wrap="square" lIns="121900" tIns="121900" rIns="121900" bIns="121900" anchor="t" anchorCtr="0">
            <a:spAutoFit/>
          </a:bodyPr>
          <a:lstStyle/>
          <a:p>
            <a:pPr marL="0" marR="0" lvl="0" indent="0" algn="ctr" rtl="0">
              <a:spcBef>
                <a:spcPts val="400"/>
              </a:spcBef>
              <a:spcAft>
                <a:spcPts val="0"/>
              </a:spcAft>
              <a:buNone/>
            </a:pPr>
            <a:r>
              <a:rPr lang="de-DE" dirty="0">
                <a:solidFill>
                  <a:schemeClr val="lt1"/>
                </a:solidFill>
                <a:latin typeface="Montserrat Light"/>
                <a:sym typeface="Montserrat Light"/>
              </a:rPr>
              <a:t>Edge </a:t>
            </a:r>
            <a:r>
              <a:rPr lang="de-DE" dirty="0" err="1">
                <a:solidFill>
                  <a:schemeClr val="lt1"/>
                </a:solidFill>
                <a:latin typeface="Montserrat Light"/>
                <a:sym typeface="Montserrat Light"/>
              </a:rPr>
              <a:t>Application</a:t>
            </a:r>
            <a:r>
              <a:rPr lang="de-DE" dirty="0">
                <a:solidFill>
                  <a:schemeClr val="lt1"/>
                </a:solidFill>
                <a:latin typeface="Montserrat Light"/>
                <a:sym typeface="Montserrat Light"/>
              </a:rPr>
              <a:t> </a:t>
            </a:r>
            <a:r>
              <a:rPr lang="de-DE" dirty="0" err="1">
                <a:solidFill>
                  <a:schemeClr val="lt1"/>
                </a:solidFill>
                <a:latin typeface="Montserrat Light"/>
                <a:sym typeface="Montserrat Light"/>
              </a:rPr>
              <a:t>hosting</a:t>
            </a:r>
            <a:endParaRPr lang="de-DE" dirty="0">
              <a:solidFill>
                <a:schemeClr val="lt1"/>
              </a:solidFill>
              <a:latin typeface="Montserrat Light"/>
              <a:sym typeface="Montserrat Light"/>
            </a:endParaRPr>
          </a:p>
          <a:p>
            <a:pPr marL="0" marR="0" lvl="0" indent="0" algn="ctr" rtl="0">
              <a:spcBef>
                <a:spcPts val="400"/>
              </a:spcBef>
              <a:spcAft>
                <a:spcPts val="0"/>
              </a:spcAft>
              <a:buNone/>
            </a:pPr>
            <a:r>
              <a:rPr lang="de-DE" dirty="0" err="1">
                <a:solidFill>
                  <a:schemeClr val="lt1"/>
                </a:solidFill>
                <a:latin typeface="Montserrat Light"/>
                <a:sym typeface="Montserrat Light"/>
              </a:rPr>
              <a:t>Latency</a:t>
            </a:r>
            <a:r>
              <a:rPr lang="de-DE" dirty="0">
                <a:solidFill>
                  <a:schemeClr val="lt1"/>
                </a:solidFill>
                <a:latin typeface="Montserrat Light"/>
                <a:sym typeface="Montserrat Light"/>
              </a:rPr>
              <a:t> </a:t>
            </a:r>
            <a:r>
              <a:rPr lang="de-DE" dirty="0" err="1">
                <a:solidFill>
                  <a:schemeClr val="lt1"/>
                </a:solidFill>
                <a:latin typeface="Montserrat Light"/>
                <a:sym typeface="Montserrat Light"/>
              </a:rPr>
              <a:t>optimization</a:t>
            </a:r>
            <a:endParaRPr dirty="0"/>
          </a:p>
        </p:txBody>
      </p:sp>
      <p:sp>
        <p:nvSpPr>
          <p:cNvPr id="5" name="Google Shape;923;p30">
            <a:extLst>
              <a:ext uri="{FF2B5EF4-FFF2-40B4-BE49-F238E27FC236}">
                <a16:creationId xmlns:a16="http://schemas.microsoft.com/office/drawing/2014/main" id="{812628A3-8524-F03A-F142-5A956F43C6E4}"/>
              </a:ext>
            </a:extLst>
          </p:cNvPr>
          <p:cNvSpPr/>
          <p:nvPr/>
        </p:nvSpPr>
        <p:spPr>
          <a:xfrm>
            <a:off x="7237551" y="5602273"/>
            <a:ext cx="1582500" cy="570000"/>
          </a:xfrm>
          <a:prstGeom prst="roundRect">
            <a:avLst>
              <a:gd name="adj" fmla="val 16667"/>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Montserrat Light"/>
              <a:ea typeface="Montserrat Light"/>
              <a:cs typeface="Montserrat Light"/>
              <a:sym typeface="Montserrat Light"/>
            </a:endParaRPr>
          </a:p>
        </p:txBody>
      </p:sp>
      <p:sp>
        <p:nvSpPr>
          <p:cNvPr id="6" name="Google Shape;924;p30">
            <a:extLst>
              <a:ext uri="{FF2B5EF4-FFF2-40B4-BE49-F238E27FC236}">
                <a16:creationId xmlns:a16="http://schemas.microsoft.com/office/drawing/2014/main" id="{367A56B6-09C1-3507-0B6A-84BBC4A32129}"/>
              </a:ext>
            </a:extLst>
          </p:cNvPr>
          <p:cNvSpPr/>
          <p:nvPr/>
        </p:nvSpPr>
        <p:spPr>
          <a:xfrm>
            <a:off x="7281057" y="5691146"/>
            <a:ext cx="1495500" cy="380100"/>
          </a:xfrm>
          <a:prstGeom prst="rect">
            <a:avLst/>
          </a:prstGeom>
          <a:noFill/>
          <a:ln>
            <a:noFill/>
          </a:ln>
        </p:spPr>
        <p:txBody>
          <a:bodyPr spcFirstLastPara="1" wrap="square" lIns="72000" tIns="72000" rIns="72000" bIns="72000" anchor="ctr" anchorCtr="0">
            <a:noAutofit/>
          </a:bodyPr>
          <a:lstStyle/>
          <a:p>
            <a:pPr marL="0" marR="0" lvl="0" indent="3175" algn="ctr" rtl="0">
              <a:lnSpc>
                <a:spcPct val="104000"/>
              </a:lnSpc>
              <a:spcBef>
                <a:spcPts val="0"/>
              </a:spcBef>
              <a:spcAft>
                <a:spcPts val="0"/>
              </a:spcAft>
              <a:buClr>
                <a:srgbClr val="E20074"/>
              </a:buClr>
              <a:buSzPts val="1350"/>
              <a:buFont typeface="Montserrat Light"/>
              <a:buNone/>
            </a:pPr>
            <a:r>
              <a:rPr lang="en-US" sz="1200" b="1" u="none" strike="noStrike" cap="none" dirty="0">
                <a:solidFill>
                  <a:schemeClr val="dk2"/>
                </a:solidFill>
                <a:latin typeface="Montserrat Light"/>
                <a:ea typeface="Montserrat Light"/>
                <a:cs typeface="Montserrat Light"/>
                <a:sym typeface="Montserrat Light"/>
              </a:rPr>
              <a:t>Simple Edge Discovery</a:t>
            </a:r>
            <a:endParaRPr sz="1200" b="0" u="none" strike="noStrike" cap="none" dirty="0">
              <a:solidFill>
                <a:schemeClr val="dk2"/>
              </a:solidFill>
              <a:latin typeface="Montserrat Light"/>
              <a:ea typeface="Montserrat Light"/>
              <a:cs typeface="Montserrat Light"/>
              <a:sym typeface="Montserrat Light"/>
            </a:endParaRPr>
          </a:p>
        </p:txBody>
      </p:sp>
      <p:pic>
        <p:nvPicPr>
          <p:cNvPr id="1026" name="Picture 2" descr="Der richtige Zeitpunkt: Wann Sie Ihr Handy verkaufen sollten">
            <a:extLst>
              <a:ext uri="{FF2B5EF4-FFF2-40B4-BE49-F238E27FC236}">
                <a16:creationId xmlns:a16="http://schemas.microsoft.com/office/drawing/2014/main" id="{C6141BBA-2773-C46E-1D0A-D31A555921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3927" y="2727700"/>
            <a:ext cx="1556671" cy="10345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dge Computing: Netzbetreiber mit Schlüsselrolle bei der Schaffung neuer  Umsatzmöglichkeiten">
            <a:extLst>
              <a:ext uri="{FF2B5EF4-FFF2-40B4-BE49-F238E27FC236}">
                <a16:creationId xmlns:a16="http://schemas.microsoft.com/office/drawing/2014/main" id="{D450ADAE-9673-1FE1-4DA7-68CB5AB696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4391" y="2738688"/>
            <a:ext cx="1547818" cy="10236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31"/>
          <p:cNvSpPr txBox="1">
            <a:spLocks noGrp="1"/>
          </p:cNvSpPr>
          <p:nvPr>
            <p:ph type="title"/>
          </p:nvPr>
        </p:nvSpPr>
        <p:spPr>
          <a:xfrm>
            <a:off x="444373" y="413152"/>
            <a:ext cx="6784117"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developers</a:t>
            </a:r>
            <a:br>
              <a:rPr lang="en-US"/>
            </a:br>
            <a:r>
              <a:rPr lang="en-US"/>
              <a:t>to use CAMARA APIs</a:t>
            </a:r>
            <a:endParaRPr/>
          </a:p>
        </p:txBody>
      </p:sp>
      <p:sp>
        <p:nvSpPr>
          <p:cNvPr id="936" name="Google Shape;936;p31"/>
          <p:cNvSpPr txBox="1"/>
          <p:nvPr/>
        </p:nvSpPr>
        <p:spPr>
          <a:xfrm>
            <a:off x="444373" y="1989050"/>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6600"/>
              <a:buFont typeface="Montserrat Light"/>
              <a:buNone/>
            </a:pPr>
            <a:r>
              <a:rPr lang="en-US" sz="6600" b="1">
                <a:solidFill>
                  <a:srgbClr val="3A9BF3"/>
                </a:solidFill>
                <a:latin typeface="Montserrat Light"/>
                <a:ea typeface="Montserrat Light"/>
                <a:cs typeface="Montserrat Light"/>
                <a:sym typeface="Montserrat Light"/>
              </a:rPr>
              <a:t>1</a:t>
            </a:r>
            <a:endParaRPr sz="1800" b="1">
              <a:solidFill>
                <a:srgbClr val="3A9BF3"/>
              </a:solidFill>
              <a:latin typeface="Montserrat Light"/>
              <a:ea typeface="Montserrat Light"/>
              <a:cs typeface="Montserrat Light"/>
              <a:sym typeface="Montserrat Light"/>
            </a:endParaRPr>
          </a:p>
        </p:txBody>
      </p:sp>
      <p:sp>
        <p:nvSpPr>
          <p:cNvPr id="937" name="Google Shape;937;p31"/>
          <p:cNvSpPr txBox="1"/>
          <p:nvPr/>
        </p:nvSpPr>
        <p:spPr>
          <a:xfrm>
            <a:off x="1219200" y="2110355"/>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a:solidFill>
                  <a:schemeClr val="dk1"/>
                </a:solidFill>
                <a:latin typeface="Montserrat Light"/>
                <a:ea typeface="Montserrat Light"/>
                <a:cs typeface="Montserrat Light"/>
                <a:sym typeface="Montserrat Light"/>
              </a:rPr>
              <a:t>Reduces friction for developers to access network information across telcos globally.</a:t>
            </a:r>
            <a:endParaRPr sz="2000">
              <a:solidFill>
                <a:schemeClr val="dk1"/>
              </a:solidFill>
              <a:latin typeface="Montserrat Light"/>
              <a:ea typeface="Montserrat Light"/>
              <a:cs typeface="Montserrat Light"/>
              <a:sym typeface="Montserrat Light"/>
            </a:endParaRPr>
          </a:p>
        </p:txBody>
      </p:sp>
      <p:sp>
        <p:nvSpPr>
          <p:cNvPr id="938" name="Google Shape;938;p31"/>
          <p:cNvSpPr txBox="1"/>
          <p:nvPr/>
        </p:nvSpPr>
        <p:spPr>
          <a:xfrm>
            <a:off x="444373" y="3363905"/>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6600"/>
              <a:buFont typeface="Montserrat Light"/>
              <a:buNone/>
            </a:pPr>
            <a:r>
              <a:rPr lang="en-US" sz="6600" b="1">
                <a:solidFill>
                  <a:srgbClr val="3A9BF3"/>
                </a:solidFill>
                <a:latin typeface="Montserrat Light"/>
                <a:ea typeface="Montserrat Light"/>
                <a:cs typeface="Montserrat Light"/>
                <a:sym typeface="Montserrat Light"/>
              </a:rPr>
              <a:t>2</a:t>
            </a:r>
            <a:endParaRPr sz="1800" b="1">
              <a:solidFill>
                <a:srgbClr val="3A9BF3"/>
              </a:solidFill>
              <a:latin typeface="Montserrat Light"/>
              <a:ea typeface="Montserrat Light"/>
              <a:cs typeface="Montserrat Light"/>
              <a:sym typeface="Montserrat Light"/>
            </a:endParaRPr>
          </a:p>
        </p:txBody>
      </p:sp>
      <p:sp>
        <p:nvSpPr>
          <p:cNvPr id="939" name="Google Shape;939;p31"/>
          <p:cNvSpPr txBox="1"/>
          <p:nvPr/>
        </p:nvSpPr>
        <p:spPr>
          <a:xfrm>
            <a:off x="1219200" y="3455010"/>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a:solidFill>
                  <a:schemeClr val="dk1"/>
                </a:solidFill>
                <a:latin typeface="Montserrat Light"/>
                <a:ea typeface="Montserrat Light"/>
                <a:cs typeface="Montserrat Light"/>
                <a:sym typeface="Montserrat Light"/>
              </a:rPr>
              <a:t>Increases usage and value of telco networks by providing easy access to network capabilities. </a:t>
            </a:r>
            <a:endParaRPr sz="2000">
              <a:solidFill>
                <a:schemeClr val="dk1"/>
              </a:solidFill>
              <a:latin typeface="Montserrat Light"/>
              <a:ea typeface="Montserrat Light"/>
              <a:cs typeface="Montserrat Light"/>
              <a:sym typeface="Montserrat Light"/>
            </a:endParaRPr>
          </a:p>
        </p:txBody>
      </p:sp>
      <p:sp>
        <p:nvSpPr>
          <p:cNvPr id="940" name="Google Shape;940;p31"/>
          <p:cNvSpPr txBox="1"/>
          <p:nvPr/>
        </p:nvSpPr>
        <p:spPr>
          <a:xfrm>
            <a:off x="457200" y="4738760"/>
            <a:ext cx="395400" cy="10158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Clr>
                <a:srgbClr val="000000"/>
              </a:buClr>
              <a:buSzPts val="6600"/>
              <a:buFont typeface="Montserrat Light"/>
              <a:buNone/>
            </a:pPr>
            <a:r>
              <a:rPr lang="en-US" sz="6600" b="1">
                <a:solidFill>
                  <a:srgbClr val="3A9BF3"/>
                </a:solidFill>
                <a:latin typeface="Montserrat Light"/>
                <a:ea typeface="Montserrat Light"/>
                <a:cs typeface="Montserrat Light"/>
                <a:sym typeface="Montserrat Light"/>
              </a:rPr>
              <a:t>3</a:t>
            </a:r>
            <a:endParaRPr sz="1800" b="1">
              <a:solidFill>
                <a:srgbClr val="3A9BF3"/>
              </a:solidFill>
              <a:latin typeface="Montserrat Light"/>
              <a:ea typeface="Montserrat Light"/>
              <a:cs typeface="Montserrat Light"/>
              <a:sym typeface="Montserrat Light"/>
            </a:endParaRPr>
          </a:p>
        </p:txBody>
      </p:sp>
      <p:sp>
        <p:nvSpPr>
          <p:cNvPr id="941" name="Google Shape;941;p31"/>
          <p:cNvSpPr txBox="1"/>
          <p:nvPr/>
        </p:nvSpPr>
        <p:spPr>
          <a:xfrm>
            <a:off x="1219200" y="4823617"/>
            <a:ext cx="4929352" cy="110799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1400"/>
              <a:buFont typeface="Montserrat Light"/>
              <a:buNone/>
            </a:pPr>
            <a:r>
              <a:rPr lang="en-US" sz="2000">
                <a:solidFill>
                  <a:schemeClr val="dk1"/>
                </a:solidFill>
                <a:latin typeface="Montserrat Light"/>
                <a:ea typeface="Montserrat Light"/>
                <a:cs typeface="Montserrat Light"/>
                <a:sym typeface="Montserrat Light"/>
              </a:rPr>
              <a:t>Enables developers to create new applications or improve existing ones with access to these capabilities.</a:t>
            </a:r>
            <a:endParaRPr sz="2000">
              <a:solidFill>
                <a:schemeClr val="dk1"/>
              </a:solidFill>
              <a:latin typeface="Montserrat Light"/>
              <a:ea typeface="Montserrat Light"/>
              <a:cs typeface="Montserrat Light"/>
              <a:sym typeface="Montserrat Light"/>
            </a:endParaRPr>
          </a:p>
        </p:txBody>
      </p:sp>
      <p:sp>
        <p:nvSpPr>
          <p:cNvPr id="942" name="Google Shape;942;p31"/>
          <p:cNvSpPr/>
          <p:nvPr/>
        </p:nvSpPr>
        <p:spPr>
          <a:xfrm rot="5400000">
            <a:off x="4832312" y="3701580"/>
            <a:ext cx="3980535" cy="614855"/>
          </a:xfrm>
          <a:prstGeom prst="triangle">
            <a:avLst>
              <a:gd name="adj" fmla="val 50000"/>
            </a:avLst>
          </a:prstGeom>
          <a:solidFill>
            <a:srgbClr val="FFBF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sp>
        <p:nvSpPr>
          <p:cNvPr id="943" name="Google Shape;943;p31"/>
          <p:cNvSpPr txBox="1"/>
          <p:nvPr/>
        </p:nvSpPr>
        <p:spPr>
          <a:xfrm>
            <a:off x="7496607" y="2699959"/>
            <a:ext cx="3200400" cy="26781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accent2"/>
                </a:solidFill>
                <a:latin typeface="Montserrat Light"/>
                <a:ea typeface="Montserrat Light"/>
                <a:cs typeface="Montserrat Light"/>
                <a:sym typeface="Montserrat Light"/>
              </a:rPr>
              <a:t>Additional revenue on existing assets, leveraging SDN and NFV capabilities</a:t>
            </a:r>
            <a:endParaRPr sz="2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32"/>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pic>
        <p:nvPicPr>
          <p:cNvPr id="3" name="Grafik 2">
            <a:extLst>
              <a:ext uri="{FF2B5EF4-FFF2-40B4-BE49-F238E27FC236}">
                <a16:creationId xmlns:a16="http://schemas.microsoft.com/office/drawing/2014/main" id="{4CF1D924-436E-9C2B-ED67-FEDD5A96565B}"/>
              </a:ext>
            </a:extLst>
          </p:cNvPr>
          <p:cNvPicPr>
            <a:picLocks noChangeAspect="1"/>
          </p:cNvPicPr>
          <p:nvPr/>
        </p:nvPicPr>
        <p:blipFill>
          <a:blip r:embed="rId3"/>
          <a:stretch>
            <a:fillRect/>
          </a:stretch>
        </p:blipFill>
        <p:spPr>
          <a:xfrm>
            <a:off x="2154469" y="1868737"/>
            <a:ext cx="7349662" cy="4402863"/>
          </a:xfrm>
          <a:prstGeom prst="rect">
            <a:avLst/>
          </a:prstGeom>
        </p:spPr>
      </p:pic>
      <p:sp>
        <p:nvSpPr>
          <p:cNvPr id="951" name="Google Shape;951;p32"/>
          <p:cNvSpPr/>
          <p:nvPr/>
        </p:nvSpPr>
        <p:spPr>
          <a:xfrm>
            <a:off x="6943725" y="1400825"/>
            <a:ext cx="284100" cy="1302900"/>
          </a:xfrm>
          <a:prstGeom prst="downArrow">
            <a:avLst>
              <a:gd name="adj1" fmla="val 50000"/>
              <a:gd name="adj2" fmla="val 50000"/>
            </a:avLst>
          </a:prstGeom>
          <a:solidFill>
            <a:srgbClr val="FFBFAB"/>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9" name="Google Shape;959;p33"/>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pic>
        <p:nvPicPr>
          <p:cNvPr id="3" name="Grafik 2">
            <a:extLst>
              <a:ext uri="{FF2B5EF4-FFF2-40B4-BE49-F238E27FC236}">
                <a16:creationId xmlns:a16="http://schemas.microsoft.com/office/drawing/2014/main" id="{FD36C132-16E9-ACC3-0B32-C3500DD85151}"/>
              </a:ext>
            </a:extLst>
          </p:cNvPr>
          <p:cNvPicPr>
            <a:picLocks noChangeAspect="1"/>
          </p:cNvPicPr>
          <p:nvPr/>
        </p:nvPicPr>
        <p:blipFill>
          <a:blip r:embed="rId3"/>
          <a:stretch>
            <a:fillRect/>
          </a:stretch>
        </p:blipFill>
        <p:spPr>
          <a:xfrm>
            <a:off x="2110643" y="1878119"/>
            <a:ext cx="7300787" cy="4360756"/>
          </a:xfrm>
          <a:prstGeom prst="rect">
            <a:avLst/>
          </a:prstGeom>
          <a:ln w="19050">
            <a:solidFill>
              <a:schemeClr val="accent2"/>
            </a:solidFill>
          </a:ln>
        </p:spPr>
      </p:pic>
      <p:sp>
        <p:nvSpPr>
          <p:cNvPr id="958" name="Google Shape;958;p33"/>
          <p:cNvSpPr/>
          <p:nvPr/>
        </p:nvSpPr>
        <p:spPr>
          <a:xfrm rot="-5400000">
            <a:off x="1202843" y="1952575"/>
            <a:ext cx="284100" cy="1302900"/>
          </a:xfrm>
          <a:prstGeom prst="downArrow">
            <a:avLst>
              <a:gd name="adj1" fmla="val 50000"/>
              <a:gd name="adj2" fmla="val 50000"/>
            </a:avLst>
          </a:prstGeom>
          <a:solidFill>
            <a:srgbClr val="FFBFAB"/>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8" name="Google Shape;968;p34"/>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pic>
        <p:nvPicPr>
          <p:cNvPr id="3" name="Grafik 2">
            <a:extLst>
              <a:ext uri="{FF2B5EF4-FFF2-40B4-BE49-F238E27FC236}">
                <a16:creationId xmlns:a16="http://schemas.microsoft.com/office/drawing/2014/main" id="{35777ED9-69B2-7BA7-9A44-D4680218019C}"/>
              </a:ext>
            </a:extLst>
          </p:cNvPr>
          <p:cNvPicPr>
            <a:picLocks noChangeAspect="1"/>
          </p:cNvPicPr>
          <p:nvPr/>
        </p:nvPicPr>
        <p:blipFill>
          <a:blip r:embed="rId3"/>
          <a:stretch>
            <a:fillRect/>
          </a:stretch>
        </p:blipFill>
        <p:spPr>
          <a:xfrm>
            <a:off x="1372909" y="1812375"/>
            <a:ext cx="8776256" cy="4502700"/>
          </a:xfrm>
          <a:prstGeom prst="rect">
            <a:avLst/>
          </a:prstGeom>
          <a:ln w="19050">
            <a:solidFill>
              <a:schemeClr val="accent2"/>
            </a:solidFill>
          </a:ln>
        </p:spPr>
      </p:pic>
      <p:sp>
        <p:nvSpPr>
          <p:cNvPr id="967" name="Google Shape;967;p34"/>
          <p:cNvSpPr/>
          <p:nvPr/>
        </p:nvSpPr>
        <p:spPr>
          <a:xfrm rot="-5400000">
            <a:off x="809725" y="2085675"/>
            <a:ext cx="284100" cy="1302900"/>
          </a:xfrm>
          <a:prstGeom prst="downArrow">
            <a:avLst>
              <a:gd name="adj1" fmla="val 50000"/>
              <a:gd name="adj2" fmla="val 50000"/>
            </a:avLst>
          </a:prstGeom>
          <a:solidFill>
            <a:srgbClr val="FFBFAB"/>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64">
          <a:extLst>
            <a:ext uri="{FF2B5EF4-FFF2-40B4-BE49-F238E27FC236}">
              <a16:creationId xmlns:a16="http://schemas.microsoft.com/office/drawing/2014/main" id="{912326E7-4E3A-8D00-6BC1-0D0913E0B262}"/>
            </a:ext>
          </a:extLst>
        </p:cNvPr>
        <p:cNvGrpSpPr/>
        <p:nvPr/>
      </p:nvGrpSpPr>
      <p:grpSpPr>
        <a:xfrm>
          <a:off x="0" y="0"/>
          <a:ext cx="0" cy="0"/>
          <a:chOff x="0" y="0"/>
          <a:chExt cx="0" cy="0"/>
        </a:xfrm>
      </p:grpSpPr>
      <p:sp>
        <p:nvSpPr>
          <p:cNvPr id="968" name="Google Shape;968;p34">
            <a:extLst>
              <a:ext uri="{FF2B5EF4-FFF2-40B4-BE49-F238E27FC236}">
                <a16:creationId xmlns:a16="http://schemas.microsoft.com/office/drawing/2014/main" id="{67722E56-C9FA-9A25-C406-2A396B89F561}"/>
              </a:ext>
            </a:extLst>
          </p:cNvPr>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Developers Getting Started</a:t>
            </a:r>
            <a:br>
              <a:rPr lang="en-US"/>
            </a:br>
            <a:r>
              <a:rPr lang="en-US"/>
              <a:t>with CAMARA APIs</a:t>
            </a:r>
            <a:endParaRPr/>
          </a:p>
        </p:txBody>
      </p:sp>
      <p:sp>
        <p:nvSpPr>
          <p:cNvPr id="2" name="Google Shape;432;g344a6891e19_4_105">
            <a:extLst>
              <a:ext uri="{FF2B5EF4-FFF2-40B4-BE49-F238E27FC236}">
                <a16:creationId xmlns:a16="http://schemas.microsoft.com/office/drawing/2014/main" id="{B454853A-4C05-7759-B0BD-EF4628F91860}"/>
              </a:ext>
            </a:extLst>
          </p:cNvPr>
          <p:cNvSpPr txBox="1"/>
          <p:nvPr/>
        </p:nvSpPr>
        <p:spPr>
          <a:xfrm>
            <a:off x="479502" y="1852471"/>
            <a:ext cx="105171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600" b="0" i="0" u="none" strike="noStrike" cap="none">
              <a:solidFill>
                <a:srgbClr val="000000"/>
              </a:solidFill>
              <a:latin typeface="Montserrat"/>
              <a:ea typeface="Montserrat"/>
              <a:cs typeface="Montserrat"/>
              <a:sym typeface="Montserrat"/>
            </a:endParaRPr>
          </a:p>
        </p:txBody>
      </p:sp>
      <p:sp>
        <p:nvSpPr>
          <p:cNvPr id="4" name="Google Shape;433;g344a6891e19_4_105">
            <a:extLst>
              <a:ext uri="{FF2B5EF4-FFF2-40B4-BE49-F238E27FC236}">
                <a16:creationId xmlns:a16="http://schemas.microsoft.com/office/drawing/2014/main" id="{61752247-DCA8-B1AF-FC5F-D6D303740DFE}"/>
              </a:ext>
            </a:extLst>
          </p:cNvPr>
          <p:cNvSpPr txBox="1"/>
          <p:nvPr/>
        </p:nvSpPr>
        <p:spPr>
          <a:xfrm>
            <a:off x="479502" y="2579524"/>
            <a:ext cx="9054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a:p>
        </p:txBody>
      </p:sp>
      <p:sp>
        <p:nvSpPr>
          <p:cNvPr id="5" name="Google Shape;438;g344a6891e19_4_105">
            <a:extLst>
              <a:ext uri="{FF2B5EF4-FFF2-40B4-BE49-F238E27FC236}">
                <a16:creationId xmlns:a16="http://schemas.microsoft.com/office/drawing/2014/main" id="{0564A1D3-0488-DBBE-0C8E-63BF2F60C8A6}"/>
              </a:ext>
            </a:extLst>
          </p:cNvPr>
          <p:cNvSpPr txBox="1"/>
          <p:nvPr/>
        </p:nvSpPr>
        <p:spPr>
          <a:xfrm>
            <a:off x="743175" y="2494200"/>
            <a:ext cx="5863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rgbClr val="004750"/>
              </a:solidFill>
              <a:latin typeface="Montserrat Light"/>
              <a:ea typeface="Montserrat Light"/>
              <a:cs typeface="Montserrat Light"/>
              <a:sym typeface="Montserrat Light"/>
            </a:endParaRPr>
          </a:p>
        </p:txBody>
      </p:sp>
      <p:sp>
        <p:nvSpPr>
          <p:cNvPr id="6" name="Google Shape;439;g344a6891e19_4_105">
            <a:extLst>
              <a:ext uri="{FF2B5EF4-FFF2-40B4-BE49-F238E27FC236}">
                <a16:creationId xmlns:a16="http://schemas.microsoft.com/office/drawing/2014/main" id="{57E94971-4074-866A-67C1-E84F2EED1170}"/>
              </a:ext>
            </a:extLst>
          </p:cNvPr>
          <p:cNvSpPr txBox="1"/>
          <p:nvPr/>
        </p:nvSpPr>
        <p:spPr>
          <a:xfrm>
            <a:off x="482350" y="1964825"/>
            <a:ext cx="10414500" cy="196204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800" b="1" dirty="0">
                <a:solidFill>
                  <a:schemeClr val="dk1"/>
                </a:solidFill>
                <a:latin typeface="Montserrat"/>
                <a:ea typeface="Montserrat"/>
                <a:cs typeface="Montserrat"/>
                <a:sym typeface="Montserrat"/>
              </a:rPr>
              <a:t>Integrate API call in own code, e.g. for Sim Swap:</a:t>
            </a:r>
            <a:endParaRPr sz="1800" b="1" dirty="0">
              <a:solidFill>
                <a:schemeClr val="dk1"/>
              </a:solidFill>
              <a:latin typeface="Montserrat"/>
              <a:ea typeface="Montserrat"/>
              <a:cs typeface="Montserrat"/>
              <a:sym typeface="Montserrat"/>
            </a:endParaRPr>
          </a:p>
          <a:p>
            <a:pPr marL="457200" lvl="0" indent="-342900" algn="l" rtl="0">
              <a:lnSpc>
                <a:spcPct val="115000"/>
              </a:lnSpc>
              <a:spcBef>
                <a:spcPts val="0"/>
              </a:spcBef>
              <a:spcAft>
                <a:spcPts val="0"/>
              </a:spcAft>
              <a:buSzPts val="1800"/>
              <a:buFont typeface="Montserrat"/>
              <a:buChar char="●"/>
            </a:pPr>
            <a:r>
              <a:rPr lang="en-US" sz="1800" dirty="0">
                <a:solidFill>
                  <a:schemeClr val="dk1"/>
                </a:solidFill>
                <a:latin typeface="Montserrat"/>
                <a:ea typeface="Montserrat"/>
                <a:cs typeface="Montserrat"/>
                <a:sym typeface="Montserrat"/>
              </a:rPr>
              <a:t>Get API definition and documentation from</a:t>
            </a:r>
            <a:r>
              <a:rPr lang="en-US" sz="1800" dirty="0">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 </a:t>
            </a:r>
            <a:r>
              <a:rPr lang="en-US" sz="1800" u="sng" dirty="0">
                <a:solidFill>
                  <a:schemeClr val="hlink"/>
                </a:solidFill>
                <a:latin typeface="Montserrat"/>
                <a:ea typeface="Montserrat"/>
                <a:cs typeface="Montserrat"/>
                <a:sym typeface="Montserrat"/>
                <a:hlinkClick r:id="rId3"/>
              </a:rPr>
              <a:t>https://camaraproject.org/api-overview/</a:t>
            </a:r>
            <a:br>
              <a:rPr lang="en-US" sz="1800" u="sng" dirty="0">
                <a:solidFill>
                  <a:schemeClr val="hlink"/>
                </a:solidFill>
                <a:latin typeface="Montserrat"/>
                <a:ea typeface="Montserrat"/>
                <a:cs typeface="Montserrat"/>
                <a:sym typeface="Montserrat"/>
              </a:rPr>
            </a:br>
            <a:r>
              <a:rPr lang="en-US" sz="1800" dirty="0">
                <a:solidFill>
                  <a:schemeClr val="dk1"/>
                </a:solidFill>
                <a:latin typeface="Montserrat"/>
                <a:ea typeface="Montserrat"/>
                <a:cs typeface="Montserrat"/>
                <a:sym typeface="Montserrat"/>
              </a:rPr>
              <a:t>(</a:t>
            </a:r>
            <a:r>
              <a:rPr lang="en-US" sz="1800" dirty="0" err="1">
                <a:solidFill>
                  <a:schemeClr val="dk1"/>
                </a:solidFill>
                <a:latin typeface="Montserrat"/>
                <a:ea typeface="Montserrat"/>
                <a:cs typeface="Montserrat"/>
                <a:sym typeface="Montserrat"/>
              </a:rPr>
              <a:t>open&amp;free</a:t>
            </a:r>
            <a:r>
              <a:rPr lang="en-US" sz="1800" dirty="0">
                <a:solidFill>
                  <a:schemeClr val="dk1"/>
                </a:solidFill>
                <a:latin typeface="Montserrat"/>
                <a:ea typeface="Montserrat"/>
                <a:cs typeface="Montserrat"/>
                <a:sym typeface="Montserrat"/>
              </a:rPr>
              <a:t>!)</a:t>
            </a:r>
            <a:endParaRPr sz="1800" dirty="0">
              <a:solidFill>
                <a:schemeClr val="dk1"/>
              </a:solidFill>
              <a:latin typeface="Montserrat"/>
              <a:ea typeface="Montserrat"/>
              <a:cs typeface="Montserrat"/>
              <a:sym typeface="Montserrat"/>
            </a:endParaRPr>
          </a:p>
          <a:p>
            <a:pPr marL="457200" lvl="0" indent="-342900" algn="l" rtl="0">
              <a:lnSpc>
                <a:spcPct val="115000"/>
              </a:lnSpc>
              <a:spcBef>
                <a:spcPts val="0"/>
              </a:spcBef>
              <a:spcAft>
                <a:spcPts val="0"/>
              </a:spcAft>
              <a:buClr>
                <a:schemeClr val="dk1"/>
              </a:buClr>
              <a:buSzPts val="1800"/>
              <a:buFont typeface="Montserrat"/>
              <a:buChar char="●"/>
            </a:pPr>
            <a:r>
              <a:rPr lang="en-US" sz="1800" dirty="0">
                <a:solidFill>
                  <a:schemeClr val="dk1"/>
                </a:solidFill>
                <a:latin typeface="Montserrat"/>
                <a:ea typeface="Montserrat"/>
                <a:cs typeface="Montserrat"/>
                <a:sym typeface="Montserrat"/>
              </a:rPr>
              <a:t>Get API availability from GSMA public launch status map (linked in API description)</a:t>
            </a:r>
            <a:endParaRPr sz="1800" dirty="0">
              <a:solidFill>
                <a:schemeClr val="dk1"/>
              </a:solidFill>
              <a:latin typeface="Montserrat"/>
              <a:ea typeface="Montserrat"/>
              <a:cs typeface="Montserrat"/>
              <a:sym typeface="Montserrat"/>
            </a:endParaRPr>
          </a:p>
          <a:p>
            <a:pPr marL="457200" lvl="0" indent="-342900" algn="l" rtl="0">
              <a:lnSpc>
                <a:spcPct val="115000"/>
              </a:lnSpc>
              <a:spcBef>
                <a:spcPts val="0"/>
              </a:spcBef>
              <a:spcAft>
                <a:spcPts val="0"/>
              </a:spcAft>
              <a:buClr>
                <a:schemeClr val="dk1"/>
              </a:buClr>
              <a:buSzPts val="1800"/>
              <a:buFont typeface="Montserrat"/>
              <a:buChar char="●"/>
            </a:pPr>
            <a:r>
              <a:rPr lang="en-US" sz="1800" dirty="0">
                <a:solidFill>
                  <a:schemeClr val="dk1"/>
                </a:solidFill>
                <a:latin typeface="Montserrat"/>
                <a:ea typeface="Montserrat"/>
                <a:cs typeface="Montserrat"/>
                <a:sym typeface="Montserrat"/>
              </a:rPr>
              <a:t>Get API access e.g. from DT, Orange, Telefonica (linked in map)</a:t>
            </a:r>
            <a:endParaRPr sz="1800" dirty="0">
              <a:solidFill>
                <a:schemeClr val="dk1"/>
              </a:solidFill>
              <a:latin typeface="Montserrat"/>
              <a:ea typeface="Montserrat"/>
              <a:cs typeface="Montserrat"/>
              <a:sym typeface="Montserrat"/>
            </a:endParaRPr>
          </a:p>
          <a:p>
            <a:pPr marL="0" lvl="0" indent="0" algn="l" rtl="0">
              <a:spcBef>
                <a:spcPts val="0"/>
              </a:spcBef>
              <a:spcAft>
                <a:spcPts val="0"/>
              </a:spcAft>
              <a:buNone/>
            </a:pPr>
            <a:endParaRPr sz="1200" dirty="0">
              <a:solidFill>
                <a:srgbClr val="004750"/>
              </a:solidFill>
              <a:latin typeface="Montserrat Light"/>
              <a:ea typeface="Montserrat Light"/>
              <a:cs typeface="Montserrat Light"/>
              <a:sym typeface="Montserrat Light"/>
            </a:endParaRPr>
          </a:p>
        </p:txBody>
      </p:sp>
      <p:pic>
        <p:nvPicPr>
          <p:cNvPr id="7" name="Google Shape;440;g344a6891e19_4_105">
            <a:extLst>
              <a:ext uri="{FF2B5EF4-FFF2-40B4-BE49-F238E27FC236}">
                <a16:creationId xmlns:a16="http://schemas.microsoft.com/office/drawing/2014/main" id="{AA8C2CC4-B286-4F28-0541-AE6CA100AE59}"/>
              </a:ext>
            </a:extLst>
          </p:cNvPr>
          <p:cNvPicPr preferRelativeResize="0"/>
          <p:nvPr/>
        </p:nvPicPr>
        <p:blipFill>
          <a:blip r:embed="rId4">
            <a:alphaModFix/>
          </a:blip>
          <a:stretch>
            <a:fillRect/>
          </a:stretch>
        </p:blipFill>
        <p:spPr>
          <a:xfrm>
            <a:off x="152400" y="4079825"/>
            <a:ext cx="3404648" cy="2252700"/>
          </a:xfrm>
          <a:prstGeom prst="rect">
            <a:avLst/>
          </a:prstGeom>
          <a:noFill/>
          <a:ln>
            <a:noFill/>
          </a:ln>
        </p:spPr>
      </p:pic>
      <p:pic>
        <p:nvPicPr>
          <p:cNvPr id="8" name="Google Shape;441;g344a6891e19_4_105">
            <a:extLst>
              <a:ext uri="{FF2B5EF4-FFF2-40B4-BE49-F238E27FC236}">
                <a16:creationId xmlns:a16="http://schemas.microsoft.com/office/drawing/2014/main" id="{61334340-29E2-EFB8-E063-AA3E71A6F860}"/>
              </a:ext>
            </a:extLst>
          </p:cNvPr>
          <p:cNvPicPr preferRelativeResize="0"/>
          <p:nvPr/>
        </p:nvPicPr>
        <p:blipFill>
          <a:blip r:embed="rId5">
            <a:alphaModFix/>
          </a:blip>
          <a:stretch>
            <a:fillRect/>
          </a:stretch>
        </p:blipFill>
        <p:spPr>
          <a:xfrm>
            <a:off x="3709448" y="4079825"/>
            <a:ext cx="3632558" cy="2252700"/>
          </a:xfrm>
          <a:prstGeom prst="rect">
            <a:avLst/>
          </a:prstGeom>
          <a:noFill/>
          <a:ln>
            <a:noFill/>
          </a:ln>
        </p:spPr>
      </p:pic>
      <p:pic>
        <p:nvPicPr>
          <p:cNvPr id="9" name="Google Shape;442;g344a6891e19_4_105">
            <a:extLst>
              <a:ext uri="{FF2B5EF4-FFF2-40B4-BE49-F238E27FC236}">
                <a16:creationId xmlns:a16="http://schemas.microsoft.com/office/drawing/2014/main" id="{C16A3E5C-5583-FA2F-F06E-736DA09ECB11}"/>
              </a:ext>
            </a:extLst>
          </p:cNvPr>
          <p:cNvPicPr preferRelativeResize="0"/>
          <p:nvPr/>
        </p:nvPicPr>
        <p:blipFill>
          <a:blip r:embed="rId6">
            <a:alphaModFix/>
          </a:blip>
          <a:stretch>
            <a:fillRect/>
          </a:stretch>
        </p:blipFill>
        <p:spPr>
          <a:xfrm>
            <a:off x="7494400" y="4079825"/>
            <a:ext cx="3875273" cy="2252699"/>
          </a:xfrm>
          <a:prstGeom prst="rect">
            <a:avLst/>
          </a:prstGeom>
          <a:noFill/>
          <a:ln w="9525"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31611133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35"/>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developers</a:t>
            </a:r>
            <a:br>
              <a:rPr lang="en-US"/>
            </a:br>
            <a:r>
              <a:rPr lang="en-US"/>
              <a:t>to work in CAMARA</a:t>
            </a:r>
            <a:endParaRPr/>
          </a:p>
        </p:txBody>
      </p:sp>
      <p:sp>
        <p:nvSpPr>
          <p:cNvPr id="976" name="Google Shape;976;p35"/>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2000"/>
              <a:t>As a typical Open Source Project </a:t>
            </a:r>
            <a:r>
              <a:rPr lang="en-US" sz="2000">
                <a:latin typeface="Montserrat SemiBold"/>
                <a:ea typeface="Montserrat SemiBold"/>
                <a:cs typeface="Montserrat SemiBold"/>
                <a:sym typeface="Montserrat SemiBold"/>
              </a:rPr>
              <a:t>CAMARA is driven by contribution!</a:t>
            </a:r>
            <a:endParaRPr sz="2000"/>
          </a:p>
          <a:p>
            <a:pPr marL="0" lvl="0" indent="0" algn="l" rtl="0">
              <a:lnSpc>
                <a:spcPct val="104000"/>
              </a:lnSpc>
              <a:spcBef>
                <a:spcPts val="1200"/>
              </a:spcBef>
              <a:spcAft>
                <a:spcPts val="0"/>
              </a:spcAft>
              <a:buClr>
                <a:schemeClr val="dk2"/>
              </a:buClr>
              <a:buSzPts val="1500"/>
              <a:buNone/>
            </a:pPr>
            <a:r>
              <a:rPr lang="en-US" sz="2000"/>
              <a:t>People who contribute define priorities and drive the direction.</a:t>
            </a:r>
            <a:endParaRPr sz="2000"/>
          </a:p>
          <a:p>
            <a:pPr marL="0" lvl="0" indent="0" algn="l" rtl="0">
              <a:lnSpc>
                <a:spcPct val="104000"/>
              </a:lnSpc>
              <a:spcBef>
                <a:spcPts val="1200"/>
              </a:spcBef>
              <a:spcAft>
                <a:spcPts val="0"/>
              </a:spcAft>
              <a:buClr>
                <a:schemeClr val="dk2"/>
              </a:buClr>
              <a:buSzPts val="1500"/>
              <a:buNone/>
            </a:pPr>
            <a:endParaRPr sz="1200"/>
          </a:p>
          <a:p>
            <a:pPr marL="0" lvl="0" indent="0" algn="l" rtl="0">
              <a:lnSpc>
                <a:spcPct val="104000"/>
              </a:lnSpc>
              <a:spcBef>
                <a:spcPts val="1200"/>
              </a:spcBef>
              <a:spcAft>
                <a:spcPts val="0"/>
              </a:spcAft>
              <a:buClr>
                <a:schemeClr val="dk2"/>
              </a:buClr>
              <a:buSzPts val="1500"/>
              <a:buNone/>
            </a:pPr>
            <a:r>
              <a:rPr lang="en-US" sz="1400"/>
              <a:t>Working in CAMARA on API definitions, API documentations and API code (transformation functions) enables to</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Bring in own demand </a:t>
            </a:r>
            <a:r>
              <a:rPr lang="en-US" sz="1400"/>
              <a:t>and contribute a solution</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Influence the definition </a:t>
            </a:r>
            <a:r>
              <a:rPr lang="en-US" sz="1400"/>
              <a:t>of new APIs and API versions</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t>Ensure that own requirements are considered</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Provide code which can be used globally</a:t>
            </a:r>
            <a:endParaRPr sz="1400">
              <a:latin typeface="Montserrat SemiBold"/>
              <a:ea typeface="Montserrat SemiBold"/>
              <a:cs typeface="Montserrat SemiBold"/>
              <a:sym typeface="Montserrat SemiBold"/>
            </a:endParaRPr>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Learn</a:t>
            </a:r>
            <a:r>
              <a:rPr lang="en-US" sz="1400"/>
              <a:t> about CAMARA, Open Gateway and the Network API ecosystem</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Get deep knowledge about the APIs</a:t>
            </a:r>
            <a:endParaRPr sz="1400"/>
          </a:p>
          <a:p>
            <a:pPr marL="285750" lvl="0" indent="-279400" algn="l" rtl="0">
              <a:lnSpc>
                <a:spcPct val="104000"/>
              </a:lnSpc>
              <a:spcBef>
                <a:spcPts val="1200"/>
              </a:spcBef>
              <a:spcAft>
                <a:spcPts val="0"/>
              </a:spcAft>
              <a:buClr>
                <a:srgbClr val="3A9BF3"/>
              </a:buClr>
              <a:buSzPts val="1400"/>
              <a:buFont typeface="Montserrat"/>
              <a:buChar char="•"/>
            </a:pPr>
            <a:r>
              <a:rPr lang="en-US" sz="1400">
                <a:latin typeface="Montserrat SemiBold"/>
                <a:ea typeface="Montserrat SemiBold"/>
                <a:cs typeface="Montserrat SemiBold"/>
                <a:sym typeface="Montserrat SemiBold"/>
              </a:rPr>
              <a:t>Become maintainer and TSC member </a:t>
            </a:r>
            <a:r>
              <a:rPr lang="en-US" sz="1400"/>
              <a:t>to influence technical decisions in CAMARA</a:t>
            </a:r>
            <a:endParaRPr sz="1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3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Joining CAMARA as Developer</a:t>
            </a:r>
            <a:endParaRPr/>
          </a:p>
        </p:txBody>
      </p:sp>
      <p:sp>
        <p:nvSpPr>
          <p:cNvPr id="984" name="Google Shape;984;p36"/>
          <p:cNvSpPr txBox="1">
            <a:spLocks noGrp="1"/>
          </p:cNvSpPr>
          <p:nvPr>
            <p:ph type="body" idx="1"/>
          </p:nvPr>
        </p:nvSpPr>
        <p:spPr>
          <a:xfrm>
            <a:off x="520575" y="1966552"/>
            <a:ext cx="10944300" cy="3039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latin typeface="Montserrat Medium"/>
                <a:ea typeface="Montserrat Medium"/>
                <a:cs typeface="Montserrat Medium"/>
                <a:sym typeface="Montserrat Medium"/>
              </a:rPr>
              <a:t>To join the CAMARA mailing list</a:t>
            </a:r>
            <a:r>
              <a:rPr lang="en-US" sz="1400">
                <a:latin typeface="Montserrat SemiBold"/>
                <a:ea typeface="Montserrat SemiBold"/>
                <a:cs typeface="Montserrat SemiBold"/>
                <a:sym typeface="Montserrat SemiBold"/>
              </a:rPr>
              <a:t> </a:t>
            </a:r>
            <a:r>
              <a:rPr lang="en-US" sz="1400"/>
              <a:t>send an (empy) email to </a:t>
            </a:r>
            <a:r>
              <a:rPr lang="en-US" sz="1400" u="sng">
                <a:solidFill>
                  <a:schemeClr val="hlink"/>
                </a:solidFill>
                <a:latin typeface="Montserrat Medium"/>
                <a:ea typeface="Montserrat Medium"/>
                <a:cs typeface="Montserrat Medium"/>
                <a:sym typeface="Montserrat Medium"/>
                <a:hlinkClick r:id="rId3"/>
              </a:rPr>
              <a:t>all+subscribe@lists.camaraproject.org</a:t>
            </a:r>
            <a:r>
              <a:rPr lang="en-US" sz="1400"/>
              <a:t>.</a:t>
            </a:r>
            <a:endParaRPr sz="1400"/>
          </a:p>
          <a:p>
            <a:pPr marL="0" lvl="0" indent="0" algn="l" rtl="0">
              <a:lnSpc>
                <a:spcPct val="104000"/>
              </a:lnSpc>
              <a:spcBef>
                <a:spcPts val="1200"/>
              </a:spcBef>
              <a:spcAft>
                <a:spcPts val="0"/>
              </a:spcAft>
              <a:buClr>
                <a:schemeClr val="dk2"/>
              </a:buClr>
              <a:buSzPts val="1500"/>
              <a:buNone/>
            </a:pPr>
            <a:endParaRPr sz="1400"/>
          </a:p>
        </p:txBody>
      </p:sp>
      <p:pic>
        <p:nvPicPr>
          <p:cNvPr id="985" name="Google Shape;985;p36"/>
          <p:cNvPicPr preferRelativeResize="0"/>
          <p:nvPr/>
        </p:nvPicPr>
        <p:blipFill rotWithShape="1">
          <a:blip r:embed="rId4">
            <a:alphaModFix/>
          </a:blip>
          <a:srcRect b="1438"/>
          <a:stretch/>
        </p:blipFill>
        <p:spPr>
          <a:xfrm>
            <a:off x="520575" y="2493675"/>
            <a:ext cx="9813624" cy="2470100"/>
          </a:xfrm>
          <a:prstGeom prst="rect">
            <a:avLst/>
          </a:prstGeom>
          <a:noFill/>
          <a:ln w="19050" cap="flat" cmpd="sng">
            <a:solidFill>
              <a:srgbClr val="3A9BF3"/>
            </a:solidFill>
            <a:prstDash val="solid"/>
            <a:round/>
            <a:headEnd type="none" w="sm" len="sm"/>
            <a:tailEnd type="none" w="sm" len="sm"/>
          </a:ln>
        </p:spPr>
      </p:pic>
      <p:sp>
        <p:nvSpPr>
          <p:cNvPr id="986" name="Google Shape;986;p36"/>
          <p:cNvSpPr txBox="1"/>
          <p:nvPr/>
        </p:nvSpPr>
        <p:spPr>
          <a:xfrm>
            <a:off x="520575" y="5267325"/>
            <a:ext cx="9813600" cy="1027200"/>
          </a:xfrm>
          <a:prstGeom prst="rect">
            <a:avLst/>
          </a:prstGeom>
          <a:noFill/>
          <a:ln>
            <a:noFill/>
          </a:ln>
        </p:spPr>
        <p:txBody>
          <a:bodyPr spcFirstLastPara="1" wrap="square" lIns="0" tIns="0" rIns="0" bIns="0" anchor="t" anchorCtr="0">
            <a:noAutofit/>
          </a:bodyPr>
          <a:lstStyle/>
          <a:p>
            <a:pPr marL="0" marR="0" lvl="0" indent="0" algn="l" rtl="0">
              <a:lnSpc>
                <a:spcPct val="104000"/>
              </a:lnSpc>
              <a:spcBef>
                <a:spcPts val="0"/>
              </a:spcBef>
              <a:spcAft>
                <a:spcPts val="0"/>
              </a:spcAft>
              <a:buClr>
                <a:schemeClr val="dk2"/>
              </a:buClr>
              <a:buSzPts val="1500"/>
              <a:buFont typeface="Montserrat Light"/>
              <a:buNone/>
            </a:pPr>
            <a:r>
              <a:rPr lang="en-US" i="0">
                <a:solidFill>
                  <a:schemeClr val="dk2"/>
                </a:solidFill>
                <a:latin typeface="Montserrat Medium"/>
                <a:ea typeface="Montserrat Medium"/>
                <a:cs typeface="Montserrat Medium"/>
                <a:sym typeface="Montserrat Medium"/>
              </a:rPr>
              <a:t>The CAMARA GitHub</a:t>
            </a:r>
            <a:r>
              <a:rPr lang="en-US" b="0" i="0">
                <a:solidFill>
                  <a:schemeClr val="dk2"/>
                </a:solidFill>
                <a:latin typeface="Montserrat SemiBold"/>
                <a:ea typeface="Montserrat SemiBold"/>
                <a:cs typeface="Montserrat SemiBold"/>
                <a:sym typeface="Montserrat SemiBold"/>
              </a:rPr>
              <a:t> </a:t>
            </a:r>
            <a:r>
              <a:rPr lang="en-US" i="0" u="sng">
                <a:solidFill>
                  <a:srgbClr val="3A9BF3"/>
                </a:solid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https://github.com/camaraproject</a:t>
            </a:r>
            <a:r>
              <a:rPr lang="en-US" b="0" i="0">
                <a:solidFill>
                  <a:schemeClr val="dk2"/>
                </a:solidFill>
                <a:latin typeface="Montserrat Light"/>
                <a:ea typeface="Montserrat Light"/>
                <a:cs typeface="Montserrat Light"/>
                <a:sym typeface="Montserrat Light"/>
              </a:rPr>
              <a:t> can be accessed without any prerequisite.</a:t>
            </a:r>
            <a:r>
              <a:rPr lang="en-US">
                <a:solidFill>
                  <a:schemeClr val="dk2"/>
                </a:solidFill>
                <a:latin typeface="Montserrat Light"/>
                <a:ea typeface="Montserrat Light"/>
                <a:cs typeface="Montserrat Light"/>
                <a:sym typeface="Montserrat Light"/>
              </a:rPr>
              <a:t> </a:t>
            </a:r>
            <a:r>
              <a:rPr lang="en-US" b="0" i="0">
                <a:solidFill>
                  <a:schemeClr val="dk2"/>
                </a:solidFill>
                <a:latin typeface="Montserrat Light"/>
                <a:ea typeface="Montserrat Light"/>
                <a:cs typeface="Montserrat Light"/>
                <a:sym typeface="Montserrat Light"/>
              </a:rPr>
              <a:t>To create issues and start contributing to CAMARA you need a free GitHub account. </a:t>
            </a:r>
            <a:endParaRPr b="0" i="0">
              <a:solidFill>
                <a:schemeClr val="dk2"/>
              </a:solidFill>
              <a:latin typeface="Montserrat Light"/>
              <a:ea typeface="Montserrat Light"/>
              <a:cs typeface="Montserrat Light"/>
              <a:sym typeface="Montserrat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3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Joining CAMARA as Developer</a:t>
            </a:r>
            <a:endParaRPr/>
          </a:p>
        </p:txBody>
      </p:sp>
      <p:sp>
        <p:nvSpPr>
          <p:cNvPr id="994" name="Google Shape;994;p37"/>
          <p:cNvSpPr txBox="1">
            <a:spLocks noGrp="1"/>
          </p:cNvSpPr>
          <p:nvPr>
            <p:ph type="body" idx="1"/>
          </p:nvPr>
        </p:nvSpPr>
        <p:spPr>
          <a:xfrm>
            <a:off x="520575" y="1811708"/>
            <a:ext cx="10944300" cy="15318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dirty="0">
                <a:latin typeface="Montserrat Medium"/>
                <a:ea typeface="Montserrat Medium"/>
                <a:cs typeface="Montserrat Medium"/>
                <a:sym typeface="Montserrat Medium"/>
              </a:rPr>
              <a:t>Each API  in CAMARA is developed in a separate repository under a Sub Project or as an Independent Sandbox with (example QoD):</a:t>
            </a:r>
            <a:endParaRPr sz="1400" dirty="0">
              <a:latin typeface="Montserrat Medium"/>
              <a:ea typeface="Montserrat Medium"/>
              <a:cs typeface="Montserrat Medium"/>
              <a:sym typeface="Montserrat Medium"/>
            </a:endParaRPr>
          </a:p>
          <a:p>
            <a:pPr marL="285750" lvl="0" indent="-279400" algn="l" rtl="0">
              <a:lnSpc>
                <a:spcPct val="104000"/>
              </a:lnSpc>
              <a:spcBef>
                <a:spcPts val="1200"/>
              </a:spcBef>
              <a:spcAft>
                <a:spcPts val="0"/>
              </a:spcAft>
              <a:buClr>
                <a:srgbClr val="3A9BF3"/>
              </a:buClr>
              <a:buSzPts val="1400"/>
              <a:buFont typeface="Montserrat"/>
              <a:buChar char="•"/>
            </a:pPr>
            <a:r>
              <a:rPr lang="en-US" sz="1400" dirty="0">
                <a:latin typeface="Montserrat Light"/>
                <a:ea typeface="Montserrat Light"/>
                <a:cs typeface="Montserrat Light"/>
                <a:sym typeface="Montserrat Light"/>
              </a:rPr>
              <a:t>A dedicated lead repository (containing API definition and API documentation)</a:t>
            </a:r>
            <a:endParaRPr sz="1400" dirty="0"/>
          </a:p>
          <a:p>
            <a:pPr marL="285750" lvl="0" indent="-279400" algn="l" rtl="0">
              <a:lnSpc>
                <a:spcPct val="104000"/>
              </a:lnSpc>
              <a:spcBef>
                <a:spcPts val="1200"/>
              </a:spcBef>
              <a:spcAft>
                <a:spcPts val="0"/>
              </a:spcAft>
              <a:buClr>
                <a:srgbClr val="3A9BF3"/>
              </a:buClr>
              <a:buSzPts val="1400"/>
              <a:buFont typeface="Montserrat"/>
              <a:buChar char="•"/>
            </a:pPr>
            <a:r>
              <a:rPr lang="en-US" sz="1400" dirty="0">
                <a:latin typeface="Montserrat Light"/>
                <a:ea typeface="Montserrat Light"/>
                <a:cs typeface="Montserrat Light"/>
                <a:sym typeface="Montserrat Light"/>
              </a:rPr>
              <a:t>0…n provider implementation repositories (containing API code)</a:t>
            </a:r>
            <a:endParaRPr sz="1400" dirty="0"/>
          </a:p>
          <a:p>
            <a:pPr marL="285750" lvl="0" indent="-279400" algn="l" rtl="0">
              <a:lnSpc>
                <a:spcPct val="104000"/>
              </a:lnSpc>
              <a:spcBef>
                <a:spcPts val="1200"/>
              </a:spcBef>
              <a:spcAft>
                <a:spcPts val="0"/>
              </a:spcAft>
              <a:buClr>
                <a:srgbClr val="3A9BF3"/>
              </a:buClr>
              <a:buSzPts val="1400"/>
              <a:buFont typeface="Montserrat"/>
              <a:buChar char="•"/>
            </a:pPr>
            <a:r>
              <a:rPr lang="en-US" sz="1400" dirty="0">
                <a:latin typeface="Montserrat Light"/>
                <a:ea typeface="Montserrat Light"/>
                <a:cs typeface="Montserrat Light"/>
                <a:sym typeface="Montserrat Light"/>
              </a:rPr>
              <a:t>A dedicated mailing list and meeting schedule to discuss progress/issues on the APIs</a:t>
            </a:r>
            <a:endParaRPr sz="1400" dirty="0">
              <a:latin typeface="Montserrat Light"/>
              <a:ea typeface="Montserrat Light"/>
              <a:cs typeface="Montserrat Light"/>
              <a:sym typeface="Montserrat Light"/>
            </a:endParaRPr>
          </a:p>
        </p:txBody>
      </p:sp>
      <p:pic>
        <p:nvPicPr>
          <p:cNvPr id="995" name="Google Shape;995;p37"/>
          <p:cNvPicPr preferRelativeResize="0"/>
          <p:nvPr/>
        </p:nvPicPr>
        <p:blipFill rotWithShape="1">
          <a:blip r:embed="rId3">
            <a:alphaModFix/>
          </a:blip>
          <a:srcRect/>
          <a:stretch/>
        </p:blipFill>
        <p:spPr>
          <a:xfrm>
            <a:off x="520573" y="3422103"/>
            <a:ext cx="5409937" cy="2876094"/>
          </a:xfrm>
          <a:prstGeom prst="rect">
            <a:avLst/>
          </a:prstGeom>
          <a:noFill/>
          <a:ln w="19050" cap="flat" cmpd="sng">
            <a:solidFill>
              <a:srgbClr val="3A9BF3"/>
            </a:solidFill>
            <a:prstDash val="solid"/>
            <a:round/>
            <a:headEnd type="none" w="sm" len="sm"/>
            <a:tailEnd type="none" w="sm" len="sm"/>
          </a:ln>
        </p:spPr>
      </p:pic>
      <p:pic>
        <p:nvPicPr>
          <p:cNvPr id="996" name="Google Shape;996;p37"/>
          <p:cNvPicPr preferRelativeResize="0"/>
          <p:nvPr/>
        </p:nvPicPr>
        <p:blipFill rotWithShape="1">
          <a:blip r:embed="rId4">
            <a:alphaModFix/>
          </a:blip>
          <a:srcRect/>
          <a:stretch/>
        </p:blipFill>
        <p:spPr>
          <a:xfrm>
            <a:off x="6939629" y="3422103"/>
            <a:ext cx="3643592" cy="2876094"/>
          </a:xfrm>
          <a:prstGeom prst="rect">
            <a:avLst/>
          </a:prstGeom>
          <a:noFill/>
          <a:ln w="19050" cap="flat" cmpd="sng">
            <a:solidFill>
              <a:srgbClr val="3A9BF3"/>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4"/>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is the CAMARA Project?</a:t>
            </a:r>
            <a:br>
              <a:rPr lang="en-US"/>
            </a:br>
            <a:r>
              <a:rPr lang="en-US"/>
              <a:t>Key problems we try to solve</a:t>
            </a:r>
            <a:endParaRPr/>
          </a:p>
        </p:txBody>
      </p:sp>
      <p:pic>
        <p:nvPicPr>
          <p:cNvPr id="171" name="Google Shape;171;p4" descr="Treasure Map with solid fill"/>
          <p:cNvPicPr preferRelativeResize="0"/>
          <p:nvPr/>
        </p:nvPicPr>
        <p:blipFill rotWithShape="1">
          <a:blip r:embed="rId3">
            <a:alphaModFix/>
          </a:blip>
          <a:srcRect/>
          <a:stretch/>
        </p:blipFill>
        <p:spPr>
          <a:xfrm>
            <a:off x="4970693" y="1789030"/>
            <a:ext cx="1482553" cy="1482553"/>
          </a:xfrm>
          <a:prstGeom prst="rect">
            <a:avLst/>
          </a:prstGeom>
          <a:noFill/>
          <a:ln>
            <a:noFill/>
          </a:ln>
        </p:spPr>
      </p:pic>
      <p:sp>
        <p:nvSpPr>
          <p:cNvPr id="172" name="Google Shape;172;p4"/>
          <p:cNvSpPr txBox="1"/>
          <p:nvPr/>
        </p:nvSpPr>
        <p:spPr>
          <a:xfrm>
            <a:off x="2469853" y="3525398"/>
            <a:ext cx="21171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Consistency</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Multi-nationals want consistency across all markets they operate in… they do not want APIs that only work in a single network in a single country.  They do not want to try and build for the differences of each network.</a:t>
            </a:r>
            <a:endParaRPr>
              <a:solidFill>
                <a:schemeClr val="dk2"/>
              </a:solidFill>
            </a:endParaRPr>
          </a:p>
          <a:p>
            <a:pPr marL="0" marR="0" lvl="0" indent="0" algn="ctr" rtl="0">
              <a:lnSpc>
                <a:spcPct val="104000"/>
              </a:lnSpc>
              <a:spcBef>
                <a:spcPts val="1200"/>
              </a:spcBef>
              <a:spcAft>
                <a:spcPts val="0"/>
              </a:spcAft>
              <a:buClr>
                <a:srgbClr val="004750"/>
              </a:buClr>
              <a:buSzPts val="1200"/>
              <a:buFont typeface="Montserrat Light"/>
              <a:buNone/>
            </a:pPr>
            <a:endParaRPr sz="1200">
              <a:solidFill>
                <a:schemeClr val="dk2"/>
              </a:solidFill>
              <a:latin typeface="Montserrat Light"/>
              <a:ea typeface="Montserrat Light"/>
              <a:cs typeface="Montserrat Light"/>
              <a:sym typeface="Montserrat Light"/>
            </a:endParaRPr>
          </a:p>
        </p:txBody>
      </p:sp>
      <p:sp>
        <p:nvSpPr>
          <p:cNvPr id="173" name="Google Shape;173;p4"/>
          <p:cNvSpPr txBox="1"/>
          <p:nvPr/>
        </p:nvSpPr>
        <p:spPr>
          <a:xfrm>
            <a:off x="348725" y="3525400"/>
            <a:ext cx="19536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Scale</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Developers dream of being the next unicorn… If apps, products, or services are built on our APIs they want them in all relevant markets and networks globally.</a:t>
            </a:r>
            <a:endParaRPr>
              <a:solidFill>
                <a:schemeClr val="dk2"/>
              </a:solidFill>
            </a:endParaRPr>
          </a:p>
          <a:p>
            <a:pPr marL="0" marR="0" lvl="0" indent="0" algn="ctr" rtl="0">
              <a:lnSpc>
                <a:spcPct val="104000"/>
              </a:lnSpc>
              <a:spcBef>
                <a:spcPts val="1200"/>
              </a:spcBef>
              <a:spcAft>
                <a:spcPts val="0"/>
              </a:spcAft>
              <a:buClr>
                <a:srgbClr val="004750"/>
              </a:buClr>
              <a:buSzPts val="1200"/>
              <a:buFont typeface="Montserrat Light"/>
              <a:buNone/>
            </a:pPr>
            <a:endParaRPr sz="1200">
              <a:solidFill>
                <a:schemeClr val="dk2"/>
              </a:solidFill>
              <a:latin typeface="Montserrat Light"/>
              <a:ea typeface="Montserrat Light"/>
              <a:cs typeface="Montserrat Light"/>
              <a:sym typeface="Montserrat Light"/>
            </a:endParaRPr>
          </a:p>
        </p:txBody>
      </p:sp>
      <p:pic>
        <p:nvPicPr>
          <p:cNvPr id="174" name="Google Shape;174;p4" descr="Unicorn with solid fill"/>
          <p:cNvPicPr preferRelativeResize="0"/>
          <p:nvPr/>
        </p:nvPicPr>
        <p:blipFill rotWithShape="1">
          <a:blip r:embed="rId4">
            <a:alphaModFix/>
          </a:blip>
          <a:srcRect/>
          <a:stretch/>
        </p:blipFill>
        <p:spPr>
          <a:xfrm>
            <a:off x="634940" y="1789030"/>
            <a:ext cx="1482554" cy="1482554"/>
          </a:xfrm>
          <a:prstGeom prst="rect">
            <a:avLst/>
          </a:prstGeom>
          <a:noFill/>
          <a:ln>
            <a:noFill/>
          </a:ln>
        </p:spPr>
      </p:pic>
      <p:pic>
        <p:nvPicPr>
          <p:cNvPr id="175" name="Google Shape;175;p4" descr="Earth globe: Africa and Europe with solid fill"/>
          <p:cNvPicPr preferRelativeResize="0"/>
          <p:nvPr/>
        </p:nvPicPr>
        <p:blipFill rotWithShape="1">
          <a:blip r:embed="rId5">
            <a:alphaModFix/>
          </a:blip>
          <a:srcRect/>
          <a:stretch/>
        </p:blipFill>
        <p:spPr>
          <a:xfrm>
            <a:off x="2758447" y="1789030"/>
            <a:ext cx="1482554" cy="1482554"/>
          </a:xfrm>
          <a:prstGeom prst="rect">
            <a:avLst/>
          </a:prstGeom>
          <a:noFill/>
          <a:ln>
            <a:noFill/>
          </a:ln>
        </p:spPr>
      </p:pic>
      <p:sp>
        <p:nvSpPr>
          <p:cNvPr id="176" name="Google Shape;176;p4"/>
          <p:cNvSpPr txBox="1"/>
          <p:nvPr/>
        </p:nvSpPr>
        <p:spPr>
          <a:xfrm>
            <a:off x="6957525" y="3525400"/>
            <a:ext cx="19536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Accessibility</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We go to the developers where they are so the project is open sourced in the Linux Foundation.  Allowing API users to work directly with CSPs creating the service.</a:t>
            </a:r>
            <a:endParaRPr>
              <a:solidFill>
                <a:schemeClr val="dk2"/>
              </a:solidFill>
            </a:endParaRPr>
          </a:p>
        </p:txBody>
      </p:sp>
      <p:pic>
        <p:nvPicPr>
          <p:cNvPr id="177" name="Google Shape;177;p4" descr="Questions with solid fill"/>
          <p:cNvPicPr preferRelativeResize="0"/>
          <p:nvPr/>
        </p:nvPicPr>
        <p:blipFill rotWithShape="1">
          <a:blip r:embed="rId6">
            <a:alphaModFix/>
          </a:blip>
          <a:srcRect/>
          <a:stretch/>
        </p:blipFill>
        <p:spPr>
          <a:xfrm>
            <a:off x="7060562" y="1789030"/>
            <a:ext cx="1482547" cy="1482547"/>
          </a:xfrm>
          <a:prstGeom prst="rect">
            <a:avLst/>
          </a:prstGeom>
          <a:noFill/>
          <a:ln>
            <a:noFill/>
          </a:ln>
        </p:spPr>
      </p:pic>
      <p:sp>
        <p:nvSpPr>
          <p:cNvPr id="178" name="Google Shape;178;p4"/>
          <p:cNvSpPr txBox="1"/>
          <p:nvPr/>
        </p:nvSpPr>
        <p:spPr>
          <a:xfrm>
            <a:off x="9089020" y="3525398"/>
            <a:ext cx="2117178" cy="2662792"/>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Demand Driven</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We develop the APIs and design it in the way our customers need it. The demand is collected from organizations like GSMA OPAG but also from customers directly.</a:t>
            </a:r>
            <a:endParaRPr>
              <a:solidFill>
                <a:schemeClr val="dk2"/>
              </a:solidFill>
            </a:endParaRPr>
          </a:p>
        </p:txBody>
      </p:sp>
      <p:cxnSp>
        <p:nvCxnSpPr>
          <p:cNvPr id="179" name="Google Shape;179;p4"/>
          <p:cNvCxnSpPr/>
          <p:nvPr/>
        </p:nvCxnSpPr>
        <p:spPr>
          <a:xfrm>
            <a:off x="9170807" y="3899972"/>
            <a:ext cx="1953600" cy="0"/>
          </a:xfrm>
          <a:prstGeom prst="straightConnector1">
            <a:avLst/>
          </a:prstGeom>
          <a:noFill/>
          <a:ln w="9525" cap="flat" cmpd="sng">
            <a:solidFill>
              <a:srgbClr val="3A9BF3"/>
            </a:solidFill>
            <a:prstDash val="solid"/>
            <a:round/>
            <a:headEnd type="none" w="sm" len="sm"/>
            <a:tailEnd type="none" w="sm" len="sm"/>
          </a:ln>
        </p:spPr>
      </p:cxnSp>
      <p:pic>
        <p:nvPicPr>
          <p:cNvPr id="180" name="Google Shape;180;p4" descr="Prost mit einfarbiger Füllung"/>
          <p:cNvPicPr preferRelativeResize="0"/>
          <p:nvPr/>
        </p:nvPicPr>
        <p:blipFill rotWithShape="1">
          <a:blip r:embed="rId7">
            <a:alphaModFix/>
          </a:blip>
          <a:srcRect/>
          <a:stretch/>
        </p:blipFill>
        <p:spPr>
          <a:xfrm>
            <a:off x="9390678" y="1829853"/>
            <a:ext cx="1482546" cy="1482546"/>
          </a:xfrm>
          <a:prstGeom prst="rect">
            <a:avLst/>
          </a:prstGeom>
          <a:noFill/>
          <a:ln>
            <a:noFill/>
          </a:ln>
        </p:spPr>
      </p:pic>
      <p:cxnSp>
        <p:nvCxnSpPr>
          <p:cNvPr id="181" name="Google Shape;181;p4"/>
          <p:cNvCxnSpPr/>
          <p:nvPr/>
        </p:nvCxnSpPr>
        <p:spPr>
          <a:xfrm>
            <a:off x="6957419" y="3899972"/>
            <a:ext cx="1953600" cy="0"/>
          </a:xfrm>
          <a:prstGeom prst="straightConnector1">
            <a:avLst/>
          </a:prstGeom>
          <a:noFill/>
          <a:ln w="9525" cap="flat" cmpd="sng">
            <a:solidFill>
              <a:srgbClr val="3A9BF3"/>
            </a:solidFill>
            <a:prstDash val="solid"/>
            <a:round/>
            <a:headEnd type="none" w="sm" len="sm"/>
            <a:tailEnd type="none" w="sm" len="sm"/>
          </a:ln>
        </p:spPr>
      </p:cxnSp>
      <p:cxnSp>
        <p:nvCxnSpPr>
          <p:cNvPr id="182" name="Google Shape;182;p4"/>
          <p:cNvCxnSpPr/>
          <p:nvPr/>
        </p:nvCxnSpPr>
        <p:spPr>
          <a:xfrm>
            <a:off x="4754532" y="3899972"/>
            <a:ext cx="1953600" cy="0"/>
          </a:xfrm>
          <a:prstGeom prst="straightConnector1">
            <a:avLst/>
          </a:prstGeom>
          <a:noFill/>
          <a:ln w="9525" cap="flat" cmpd="sng">
            <a:solidFill>
              <a:srgbClr val="3A9BF3"/>
            </a:solidFill>
            <a:prstDash val="solid"/>
            <a:round/>
            <a:headEnd type="none" w="sm" len="sm"/>
            <a:tailEnd type="none" w="sm" len="sm"/>
          </a:ln>
        </p:spPr>
      </p:cxnSp>
      <p:cxnSp>
        <p:nvCxnSpPr>
          <p:cNvPr id="183" name="Google Shape;183;p4"/>
          <p:cNvCxnSpPr/>
          <p:nvPr/>
        </p:nvCxnSpPr>
        <p:spPr>
          <a:xfrm>
            <a:off x="2546282" y="3899972"/>
            <a:ext cx="1953600" cy="0"/>
          </a:xfrm>
          <a:prstGeom prst="straightConnector1">
            <a:avLst/>
          </a:prstGeom>
          <a:noFill/>
          <a:ln w="9525" cap="flat" cmpd="sng">
            <a:solidFill>
              <a:srgbClr val="3A9BF3"/>
            </a:solidFill>
            <a:prstDash val="solid"/>
            <a:round/>
            <a:headEnd type="none" w="sm" len="sm"/>
            <a:tailEnd type="none" w="sm" len="sm"/>
          </a:ln>
        </p:spPr>
      </p:cxnSp>
      <p:cxnSp>
        <p:nvCxnSpPr>
          <p:cNvPr id="184" name="Google Shape;184;p4"/>
          <p:cNvCxnSpPr/>
          <p:nvPr/>
        </p:nvCxnSpPr>
        <p:spPr>
          <a:xfrm>
            <a:off x="348582" y="3899972"/>
            <a:ext cx="1953600" cy="0"/>
          </a:xfrm>
          <a:prstGeom prst="straightConnector1">
            <a:avLst/>
          </a:prstGeom>
          <a:noFill/>
          <a:ln w="9525" cap="flat" cmpd="sng">
            <a:solidFill>
              <a:srgbClr val="3A9BF3"/>
            </a:solidFill>
            <a:prstDash val="solid"/>
            <a:round/>
            <a:headEnd type="none" w="sm" len="sm"/>
            <a:tailEnd type="none" w="sm" len="sm"/>
          </a:ln>
        </p:spPr>
      </p:cxnSp>
      <p:sp>
        <p:nvSpPr>
          <p:cNvPr id="185" name="Google Shape;185;p4"/>
          <p:cNvSpPr txBox="1"/>
          <p:nvPr/>
        </p:nvSpPr>
        <p:spPr>
          <a:xfrm>
            <a:off x="4754525" y="3525400"/>
            <a:ext cx="1953600" cy="2662800"/>
          </a:xfrm>
          <a:prstGeom prst="rect">
            <a:avLst/>
          </a:prstGeom>
          <a:noFill/>
          <a:ln>
            <a:noFill/>
          </a:ln>
        </p:spPr>
        <p:txBody>
          <a:bodyPr spcFirstLastPara="1" wrap="square" lIns="0" tIns="0" rIns="0" bIns="0" anchor="t" anchorCtr="0">
            <a:noAutofit/>
          </a:bodyPr>
          <a:lstStyle/>
          <a:p>
            <a:pPr marL="0" marR="0" lvl="0" indent="0" algn="ctr" rtl="0">
              <a:lnSpc>
                <a:spcPct val="104000"/>
              </a:lnSpc>
              <a:spcBef>
                <a:spcPts val="0"/>
              </a:spcBef>
              <a:spcAft>
                <a:spcPts val="0"/>
              </a:spcAft>
              <a:buClr>
                <a:srgbClr val="004750"/>
              </a:buClr>
              <a:buSzPts val="2000"/>
              <a:buFont typeface="Montserrat Light"/>
              <a:buNone/>
            </a:pPr>
            <a:r>
              <a:rPr lang="en-US" sz="2000">
                <a:solidFill>
                  <a:srgbClr val="3A9BF3"/>
                </a:solidFill>
                <a:latin typeface="Montserrat Medium"/>
                <a:ea typeface="Montserrat Medium"/>
                <a:cs typeface="Montserrat Medium"/>
                <a:sym typeface="Montserrat Medium"/>
              </a:rPr>
              <a:t>Simplicity</a:t>
            </a:r>
            <a:endParaRPr sz="1200">
              <a:solidFill>
                <a:srgbClr val="3A9BF3"/>
              </a:solidFill>
              <a:latin typeface="Montserrat Medium"/>
              <a:ea typeface="Montserrat Medium"/>
              <a:cs typeface="Montserrat Medium"/>
              <a:sym typeface="Montserrat Medium"/>
            </a:endParaRPr>
          </a:p>
          <a:p>
            <a:pPr marL="0" marR="0" lvl="0" indent="0" algn="ctr" rtl="0">
              <a:lnSpc>
                <a:spcPct val="104000"/>
              </a:lnSpc>
              <a:spcBef>
                <a:spcPts val="1200"/>
              </a:spcBef>
              <a:spcAft>
                <a:spcPts val="0"/>
              </a:spcAft>
              <a:buClr>
                <a:srgbClr val="004750"/>
              </a:buClr>
              <a:buSzPts val="1200"/>
              <a:buFont typeface="Montserrat Light"/>
              <a:buNone/>
            </a:pPr>
            <a:r>
              <a:rPr lang="en-US" sz="1200">
                <a:solidFill>
                  <a:schemeClr val="dk2"/>
                </a:solidFill>
                <a:latin typeface="Montserrat Light"/>
                <a:ea typeface="Montserrat Light"/>
                <a:cs typeface="Montserrat Light"/>
                <a:sym typeface="Montserrat Light"/>
              </a:rPr>
              <a:t>Telco networks are complex, and every network is different…. Developers want simple, intent-based APIs.</a:t>
            </a:r>
            <a:endParaRPr>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Joining a Sub Project as Developer</a:t>
            </a:r>
            <a:endParaRPr/>
          </a:p>
        </p:txBody>
      </p:sp>
      <p:sp>
        <p:nvSpPr>
          <p:cNvPr id="1004" name="Google Shape;1004;p38"/>
          <p:cNvSpPr txBox="1">
            <a:spLocks noGrp="1"/>
          </p:cNvSpPr>
          <p:nvPr>
            <p:ph type="body" idx="1"/>
          </p:nvPr>
        </p:nvSpPr>
        <p:spPr>
          <a:xfrm>
            <a:off x="444373" y="1890347"/>
            <a:ext cx="10944225" cy="27174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latin typeface="Montserrat Medium"/>
                <a:ea typeface="Montserrat Medium"/>
                <a:cs typeface="Montserrat Medium"/>
                <a:sym typeface="Montserrat Medium"/>
              </a:rPr>
              <a:t>To join a Sub Project</a:t>
            </a:r>
            <a:r>
              <a:rPr lang="en-US" sz="1400">
                <a:latin typeface="Montserrat SemiBold"/>
                <a:ea typeface="Montserrat SemiBold"/>
                <a:cs typeface="Montserrat SemiBold"/>
                <a:sym typeface="Montserrat SemiBold"/>
              </a:rPr>
              <a:t> </a:t>
            </a:r>
            <a:r>
              <a:rPr lang="en-US" sz="1400"/>
              <a:t>please have a look into its Readme.md (example Quality on Demand):</a:t>
            </a:r>
            <a:endParaRPr sz="1400"/>
          </a:p>
          <a:p>
            <a:pPr marL="0" lvl="0" indent="0" algn="l" rtl="0">
              <a:lnSpc>
                <a:spcPct val="104000"/>
              </a:lnSpc>
              <a:spcBef>
                <a:spcPts val="1200"/>
              </a:spcBef>
              <a:spcAft>
                <a:spcPts val="0"/>
              </a:spcAft>
              <a:buClr>
                <a:schemeClr val="dk2"/>
              </a:buClr>
              <a:buSzPts val="1500"/>
              <a:buNone/>
            </a:pPr>
            <a:endParaRPr sz="1400"/>
          </a:p>
        </p:txBody>
      </p:sp>
      <p:pic>
        <p:nvPicPr>
          <p:cNvPr id="2" name="Google Shape;1006;p38">
            <a:extLst>
              <a:ext uri="{FF2B5EF4-FFF2-40B4-BE49-F238E27FC236}">
                <a16:creationId xmlns:a16="http://schemas.microsoft.com/office/drawing/2014/main" id="{88479896-51A5-4AF2-1393-57DF9BDE92D8}"/>
              </a:ext>
            </a:extLst>
          </p:cNvPr>
          <p:cNvPicPr preferRelativeResize="0"/>
          <p:nvPr/>
        </p:nvPicPr>
        <p:blipFill rotWithShape="1">
          <a:blip r:embed="rId3">
            <a:alphaModFix/>
          </a:blip>
          <a:srcRect/>
          <a:stretch/>
        </p:blipFill>
        <p:spPr>
          <a:xfrm>
            <a:off x="5923173" y="2387229"/>
            <a:ext cx="4737286" cy="3684555"/>
          </a:xfrm>
          <a:prstGeom prst="rect">
            <a:avLst/>
          </a:prstGeom>
          <a:noFill/>
          <a:ln>
            <a:noFill/>
          </a:ln>
        </p:spPr>
      </p:pic>
      <p:sp>
        <p:nvSpPr>
          <p:cNvPr id="3" name="Google Shape;1008;p38">
            <a:extLst>
              <a:ext uri="{FF2B5EF4-FFF2-40B4-BE49-F238E27FC236}">
                <a16:creationId xmlns:a16="http://schemas.microsoft.com/office/drawing/2014/main" id="{2DFA9012-2C72-0B35-EE20-1C0B3A630068}"/>
              </a:ext>
            </a:extLst>
          </p:cNvPr>
          <p:cNvSpPr/>
          <p:nvPr/>
        </p:nvSpPr>
        <p:spPr>
          <a:xfrm>
            <a:off x="5761025" y="5569250"/>
            <a:ext cx="2466300" cy="364500"/>
          </a:xfrm>
          <a:prstGeom prst="ellipse">
            <a:avLst/>
          </a:prstGeom>
          <a:noFill/>
          <a:ln w="28575" cap="flat" cmpd="sng">
            <a:solidFill>
              <a:srgbClr val="FFBF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pic>
        <p:nvPicPr>
          <p:cNvPr id="6" name="Google Shape;1005;p38">
            <a:extLst>
              <a:ext uri="{FF2B5EF4-FFF2-40B4-BE49-F238E27FC236}">
                <a16:creationId xmlns:a16="http://schemas.microsoft.com/office/drawing/2014/main" id="{36FE4E0E-91C7-D3F8-EA10-D00E963CED7E}"/>
              </a:ext>
            </a:extLst>
          </p:cNvPr>
          <p:cNvPicPr preferRelativeResize="0"/>
          <p:nvPr/>
        </p:nvPicPr>
        <p:blipFill rotWithShape="1">
          <a:blip r:embed="rId4">
            <a:alphaModFix/>
          </a:blip>
          <a:srcRect/>
          <a:stretch/>
        </p:blipFill>
        <p:spPr>
          <a:xfrm>
            <a:off x="444373" y="2387230"/>
            <a:ext cx="4854611" cy="3684555"/>
          </a:xfrm>
          <a:prstGeom prst="rect">
            <a:avLst/>
          </a:prstGeom>
          <a:noFill/>
          <a:ln>
            <a:noFill/>
          </a:ln>
        </p:spPr>
      </p:pic>
      <p:pic>
        <p:nvPicPr>
          <p:cNvPr id="7" name="Picture 2">
            <a:extLst>
              <a:ext uri="{FF2B5EF4-FFF2-40B4-BE49-F238E27FC236}">
                <a16:creationId xmlns:a16="http://schemas.microsoft.com/office/drawing/2014/main" id="{1D7636FE-1F7E-0783-D4AE-42728533C079}"/>
              </a:ext>
            </a:extLst>
          </p:cNvPr>
          <p:cNvPicPr>
            <a:picLocks noChangeAspect="1"/>
          </p:cNvPicPr>
          <p:nvPr/>
        </p:nvPicPr>
        <p:blipFill>
          <a:blip r:embed="rId5"/>
          <a:stretch>
            <a:fillRect/>
          </a:stretch>
        </p:blipFill>
        <p:spPr>
          <a:xfrm>
            <a:off x="425321" y="2162088"/>
            <a:ext cx="4947552" cy="3389020"/>
          </a:xfrm>
          <a:prstGeom prst="rect">
            <a:avLst/>
          </a:prstGeom>
        </p:spPr>
      </p:pic>
      <p:sp>
        <p:nvSpPr>
          <p:cNvPr id="8" name="Google Shape;1007;p38">
            <a:extLst>
              <a:ext uri="{FF2B5EF4-FFF2-40B4-BE49-F238E27FC236}">
                <a16:creationId xmlns:a16="http://schemas.microsoft.com/office/drawing/2014/main" id="{A16ACD82-7AAF-5698-D14A-30CA5EC4FBD5}"/>
              </a:ext>
            </a:extLst>
          </p:cNvPr>
          <p:cNvSpPr/>
          <p:nvPr/>
        </p:nvSpPr>
        <p:spPr>
          <a:xfrm>
            <a:off x="303975" y="5389025"/>
            <a:ext cx="5135400" cy="855600"/>
          </a:xfrm>
          <a:prstGeom prst="ellipse">
            <a:avLst/>
          </a:prstGeom>
          <a:noFill/>
          <a:ln w="28575" cap="flat" cmpd="sng">
            <a:solidFill>
              <a:srgbClr val="FFBF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Light"/>
              <a:ea typeface="Montserrat Light"/>
              <a:cs typeface="Montserrat Light"/>
              <a:sym typeface="Montserrat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3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Contributing to CAMARA</a:t>
            </a:r>
            <a:endParaRPr/>
          </a:p>
        </p:txBody>
      </p:sp>
      <p:sp>
        <p:nvSpPr>
          <p:cNvPr id="1016" name="Google Shape;1016;p39"/>
          <p:cNvSpPr txBox="1">
            <a:spLocks noGrp="1"/>
          </p:cNvSpPr>
          <p:nvPr>
            <p:ph type="body" idx="1"/>
          </p:nvPr>
        </p:nvSpPr>
        <p:spPr>
          <a:xfrm>
            <a:off x="520573" y="1890347"/>
            <a:ext cx="10944300" cy="2718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1400"/>
              <a:t>In the Project the “Fork and pull model” is used. Changes and contributions to CAMARA shall follow this process:</a:t>
            </a:r>
            <a:endParaRPr sz="1400"/>
          </a:p>
        </p:txBody>
      </p:sp>
      <p:pic>
        <p:nvPicPr>
          <p:cNvPr id="1017" name="Google Shape;1017;p39"/>
          <p:cNvPicPr preferRelativeResize="0"/>
          <p:nvPr/>
        </p:nvPicPr>
        <p:blipFill rotWithShape="1">
          <a:blip r:embed="rId3">
            <a:alphaModFix/>
          </a:blip>
          <a:srcRect/>
          <a:stretch/>
        </p:blipFill>
        <p:spPr>
          <a:xfrm>
            <a:off x="1947712" y="2162151"/>
            <a:ext cx="7626650" cy="3748227"/>
          </a:xfrm>
          <a:prstGeom prst="rect">
            <a:avLst/>
          </a:prstGeom>
          <a:noFill/>
          <a:ln>
            <a:noFill/>
          </a:ln>
        </p:spPr>
      </p:pic>
      <p:sp>
        <p:nvSpPr>
          <p:cNvPr id="1019" name="Google Shape;1019;p39"/>
          <p:cNvSpPr txBox="1"/>
          <p:nvPr/>
        </p:nvSpPr>
        <p:spPr>
          <a:xfrm>
            <a:off x="1671438" y="6049975"/>
            <a:ext cx="8179200" cy="253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Montserrat Light"/>
              <a:buNone/>
            </a:pPr>
            <a:r>
              <a:rPr lang="en-US" i="0" u="sng" strike="noStrike" cap="none">
                <a:solidFill>
                  <a:srgbClr val="3A9BF3"/>
                </a:solid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t</a:t>
            </a:r>
            <a:r>
              <a:rPr lang="en-US" u="sng">
                <a:solidFill>
                  <a:srgbClr val="3A9BF3"/>
                </a:solidFill>
                <a:latin typeface="Montserrat Medium"/>
                <a:ea typeface="Montserrat Medium"/>
                <a:cs typeface="Montserrat Medium"/>
                <a:sym typeface="Montserrat Medium"/>
              </a:rPr>
              <a:t>https://github.com/camaraproject/Governance/blob/main/ProjectStructureAndRoles.md</a:t>
            </a:r>
            <a:endParaRPr i="0" u="none" strike="noStrike" cap="none">
              <a:solidFill>
                <a:srgbClr val="3A9BF3"/>
              </a:solidFill>
              <a:latin typeface="Montserrat Medium"/>
              <a:ea typeface="Montserrat Medium"/>
              <a:cs typeface="Montserrat Medium"/>
              <a:sym typeface="Montserrat Medium"/>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40"/>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operators to implement</a:t>
            </a:r>
            <a:br>
              <a:rPr lang="en-US"/>
            </a:br>
            <a:r>
              <a:rPr lang="en-US"/>
              <a:t>CAMARA APIs in their networks</a:t>
            </a:r>
            <a:endParaRPr/>
          </a:p>
        </p:txBody>
      </p:sp>
      <p:sp>
        <p:nvSpPr>
          <p:cNvPr id="1026" name="Google Shape;1026;p40"/>
          <p:cNvSpPr txBox="1">
            <a:spLocks noGrp="1"/>
          </p:cNvSpPr>
          <p:nvPr>
            <p:ph type="body" idx="1"/>
          </p:nvPr>
        </p:nvSpPr>
        <p:spPr>
          <a:xfrm>
            <a:off x="444373" y="1890346"/>
            <a:ext cx="10944225" cy="4124383"/>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2000" dirty="0">
                <a:latin typeface="Montserrat Medium"/>
                <a:ea typeface="Montserrat Medium"/>
                <a:cs typeface="Montserrat Medium"/>
                <a:sym typeface="Montserrat Medium"/>
              </a:rPr>
              <a:t>Operators have made high investments </a:t>
            </a:r>
            <a:r>
              <a:rPr lang="en-US" sz="2000" dirty="0"/>
              <a:t>in</a:t>
            </a:r>
            <a:endParaRPr sz="2000" dirty="0"/>
          </a:p>
          <a:p>
            <a:pPr marL="285750" lvl="0" indent="-317500" algn="l" rtl="0">
              <a:lnSpc>
                <a:spcPct val="104000"/>
              </a:lnSpc>
              <a:spcBef>
                <a:spcPts val="1200"/>
              </a:spcBef>
              <a:spcAft>
                <a:spcPts val="0"/>
              </a:spcAft>
              <a:buClr>
                <a:srgbClr val="3A9BF3"/>
              </a:buClr>
              <a:buSzPts val="2000"/>
              <a:buFont typeface="Montserrat"/>
              <a:buChar char="•"/>
            </a:pPr>
            <a:r>
              <a:rPr lang="en-US" sz="2000" dirty="0"/>
              <a:t>Spectrum licenses</a:t>
            </a:r>
            <a:endParaRPr sz="2000" dirty="0"/>
          </a:p>
          <a:p>
            <a:pPr marL="285750" lvl="0" indent="-317500" algn="l" rtl="0">
              <a:lnSpc>
                <a:spcPct val="104000"/>
              </a:lnSpc>
              <a:spcBef>
                <a:spcPts val="1200"/>
              </a:spcBef>
              <a:spcAft>
                <a:spcPts val="0"/>
              </a:spcAft>
              <a:buClr>
                <a:srgbClr val="3A9BF3"/>
              </a:buClr>
              <a:buSzPts val="2000"/>
              <a:buFont typeface="Montserrat"/>
              <a:buChar char="•"/>
            </a:pPr>
            <a:r>
              <a:rPr lang="en-US" sz="2000" dirty="0"/>
              <a:t>Infrastructure (cell towers, </a:t>
            </a:r>
            <a:r>
              <a:rPr lang="en-US" sz="2000" dirty="0" err="1"/>
              <a:t>fibre</a:t>
            </a:r>
            <a:r>
              <a:rPr lang="en-US" sz="2000" dirty="0"/>
              <a:t>)</a:t>
            </a:r>
            <a:endParaRPr sz="2000" dirty="0"/>
          </a:p>
          <a:p>
            <a:pPr marL="0" lvl="0" indent="0" algn="l" rtl="0">
              <a:lnSpc>
                <a:spcPct val="104000"/>
              </a:lnSpc>
              <a:spcBef>
                <a:spcPts val="1200"/>
              </a:spcBef>
              <a:spcAft>
                <a:spcPts val="0"/>
              </a:spcAft>
              <a:buClr>
                <a:schemeClr val="dk2"/>
              </a:buClr>
              <a:buSzPts val="1500"/>
              <a:buNone/>
            </a:pPr>
            <a:r>
              <a:rPr lang="en-US" sz="2000" dirty="0">
                <a:latin typeface="Montserrat Medium"/>
                <a:ea typeface="Montserrat Medium"/>
                <a:cs typeface="Montserrat Medium"/>
                <a:sym typeface="Montserrat Medium"/>
              </a:rPr>
              <a:t>Operators haven‘t been successful </a:t>
            </a:r>
            <a:r>
              <a:rPr lang="en-US" sz="2000" dirty="0"/>
              <a:t>in </a:t>
            </a:r>
            <a:endParaRPr sz="2000" dirty="0"/>
          </a:p>
          <a:p>
            <a:pPr marL="285750" lvl="0" indent="-317500" algn="l" rtl="0">
              <a:lnSpc>
                <a:spcPct val="104000"/>
              </a:lnSpc>
              <a:spcBef>
                <a:spcPts val="1200"/>
              </a:spcBef>
              <a:spcAft>
                <a:spcPts val="0"/>
              </a:spcAft>
              <a:buClr>
                <a:srgbClr val="3A9BF3"/>
              </a:buClr>
              <a:buSzPts val="2000"/>
              <a:buFont typeface="Montserrat"/>
              <a:buChar char="•"/>
            </a:pPr>
            <a:r>
              <a:rPr lang="en-US" sz="2000" dirty="0"/>
              <a:t>Increasing prices for connectivity contracts</a:t>
            </a:r>
            <a:endParaRPr sz="2000" dirty="0"/>
          </a:p>
          <a:p>
            <a:pPr marL="0" lvl="0" indent="0" algn="l" rtl="0">
              <a:lnSpc>
                <a:spcPct val="104000"/>
              </a:lnSpc>
              <a:spcBef>
                <a:spcPts val="1200"/>
              </a:spcBef>
              <a:spcAft>
                <a:spcPts val="0"/>
              </a:spcAft>
              <a:buNone/>
            </a:pPr>
            <a:endParaRPr sz="100" dirty="0"/>
          </a:p>
          <a:p>
            <a:pPr marL="0" lvl="0" indent="0" algn="l" rtl="0">
              <a:lnSpc>
                <a:spcPct val="104000"/>
              </a:lnSpc>
              <a:spcBef>
                <a:spcPts val="1200"/>
              </a:spcBef>
              <a:spcAft>
                <a:spcPts val="0"/>
              </a:spcAft>
              <a:buClr>
                <a:schemeClr val="accent2"/>
              </a:buClr>
              <a:buSzPts val="1500"/>
              <a:buNone/>
            </a:pPr>
            <a:r>
              <a:rPr lang="en-US" sz="2000" b="1" dirty="0">
                <a:solidFill>
                  <a:schemeClr val="accent2"/>
                </a:solidFill>
              </a:rPr>
              <a:t>CAMARA APIs open opportunities</a:t>
            </a:r>
            <a:endParaRPr sz="2000" b="1" dirty="0">
              <a:solidFill>
                <a:schemeClr val="accent2"/>
              </a:solidFill>
            </a:endParaRPr>
          </a:p>
          <a:p>
            <a:pPr marL="285750" lvl="0" indent="-317500" algn="l" rtl="0">
              <a:lnSpc>
                <a:spcPct val="104000"/>
              </a:lnSpc>
              <a:spcBef>
                <a:spcPts val="1200"/>
              </a:spcBef>
              <a:spcAft>
                <a:spcPts val="0"/>
              </a:spcAft>
              <a:buClr>
                <a:srgbClr val="3A9BF3"/>
              </a:buClr>
              <a:buSzPts val="2000"/>
              <a:buFont typeface="Montserrat"/>
              <a:buChar char="•"/>
            </a:pPr>
            <a:r>
              <a:rPr lang="en-US" sz="2000" b="1" dirty="0">
                <a:solidFill>
                  <a:schemeClr val="accent2"/>
                </a:solidFill>
              </a:rPr>
              <a:t>To monetize the high investments</a:t>
            </a:r>
            <a:endParaRPr sz="2000" b="1" dirty="0">
              <a:solidFill>
                <a:schemeClr val="accent2"/>
              </a:solidFill>
            </a:endParaRPr>
          </a:p>
          <a:p>
            <a:pPr marL="285750" lvl="0" indent="-317500" algn="l" rtl="0">
              <a:lnSpc>
                <a:spcPct val="104000"/>
              </a:lnSpc>
              <a:spcBef>
                <a:spcPts val="1200"/>
              </a:spcBef>
              <a:spcAft>
                <a:spcPts val="0"/>
              </a:spcAft>
              <a:buClr>
                <a:srgbClr val="3A9BF3"/>
              </a:buClr>
              <a:buSzPts val="2000"/>
              <a:buFont typeface="Montserrat"/>
              <a:buChar char="•"/>
            </a:pPr>
            <a:r>
              <a:rPr lang="en-US" sz="2000" b="1" dirty="0">
                <a:solidFill>
                  <a:schemeClr val="accent2"/>
                </a:solidFill>
              </a:rPr>
              <a:t>To improve customer experience</a:t>
            </a:r>
            <a:endParaRPr sz="2000" b="1" dirty="0">
              <a:solidFill>
                <a:schemeClr val="accent2"/>
              </a:solidFill>
            </a:endParaRPr>
          </a:p>
          <a:p>
            <a:pPr marL="285750" lvl="0" indent="-317500" algn="l" rtl="0">
              <a:lnSpc>
                <a:spcPct val="104000"/>
              </a:lnSpc>
              <a:spcBef>
                <a:spcPts val="1200"/>
              </a:spcBef>
              <a:spcAft>
                <a:spcPts val="0"/>
              </a:spcAft>
              <a:buClr>
                <a:srgbClr val="3A9BF3"/>
              </a:buClr>
              <a:buSzPts val="2000"/>
              <a:buFont typeface="Montserrat"/>
              <a:buChar char="•"/>
            </a:pPr>
            <a:r>
              <a:rPr lang="en-US" sz="2000" b="1" dirty="0">
                <a:solidFill>
                  <a:schemeClr val="accent2"/>
                </a:solidFill>
              </a:rPr>
              <a:t>For market positioning</a:t>
            </a:r>
            <a:endParaRPr sz="2000" b="1" dirty="0">
              <a:solidFill>
                <a:schemeClr val="accent2"/>
              </a:solidFill>
            </a:endParaRPr>
          </a:p>
        </p:txBody>
      </p:sp>
      <p:pic>
        <p:nvPicPr>
          <p:cNvPr id="1027" name="Google Shape;1027;p40" descr="Ein Bild, das Grafiken, Clipart, Symbol, Grafikdesign enthält.&#10;&#10;Automatisch generierte Beschreibung"/>
          <p:cNvPicPr preferRelativeResize="0"/>
          <p:nvPr/>
        </p:nvPicPr>
        <p:blipFill rotWithShape="1">
          <a:blip r:embed="rId3">
            <a:alphaModFix/>
          </a:blip>
          <a:srcRect/>
          <a:stretch/>
        </p:blipFill>
        <p:spPr>
          <a:xfrm>
            <a:off x="6961437" y="2112644"/>
            <a:ext cx="3545436" cy="354543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41"/>
          <p:cNvSpPr/>
          <p:nvPr/>
        </p:nvSpPr>
        <p:spPr>
          <a:xfrm>
            <a:off x="6012175" y="1726425"/>
            <a:ext cx="5181000" cy="4112400"/>
          </a:xfrm>
          <a:prstGeom prst="ellipse">
            <a:avLst/>
          </a:prstGeom>
          <a:noFill/>
          <a:ln w="19050" cap="flat" cmpd="sng">
            <a:solidFill>
              <a:srgbClr val="3A9B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Montserrat Light"/>
              <a:buNone/>
            </a:pPr>
            <a:endParaRPr sz="1800">
              <a:solidFill>
                <a:schemeClr val="dk1"/>
              </a:solidFill>
              <a:latin typeface="Montserrat Light"/>
              <a:ea typeface="Montserrat Light"/>
              <a:cs typeface="Montserrat Light"/>
              <a:sym typeface="Montserrat Light"/>
            </a:endParaRPr>
          </a:p>
        </p:txBody>
      </p:sp>
      <p:sp>
        <p:nvSpPr>
          <p:cNvPr id="1035" name="Google Shape;1035;p41"/>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have operators to do to</a:t>
            </a:r>
            <a:br>
              <a:rPr lang="en-US"/>
            </a:br>
            <a:r>
              <a:rPr lang="en-US"/>
              <a:t>implement Network APIs?</a:t>
            </a:r>
            <a:endParaRPr/>
          </a:p>
        </p:txBody>
      </p:sp>
      <p:sp>
        <p:nvSpPr>
          <p:cNvPr id="1036" name="Google Shape;1036;p41"/>
          <p:cNvSpPr txBox="1">
            <a:spLocks noGrp="1"/>
          </p:cNvSpPr>
          <p:nvPr>
            <p:ph type="body" idx="1"/>
          </p:nvPr>
        </p:nvSpPr>
        <p:spPr>
          <a:xfrm>
            <a:off x="444375" y="2079075"/>
            <a:ext cx="6466200" cy="2280600"/>
          </a:xfrm>
          <a:prstGeom prst="rect">
            <a:avLst/>
          </a:prstGeom>
          <a:noFill/>
          <a:ln>
            <a:noFill/>
          </a:ln>
        </p:spPr>
        <p:txBody>
          <a:bodyPr spcFirstLastPara="1" wrap="square" lIns="0" tIns="0" rIns="0" bIns="0" anchor="t" anchorCtr="0">
            <a:noAutofit/>
          </a:bodyPr>
          <a:lstStyle/>
          <a:p>
            <a:pPr marL="285750" lvl="0" indent="-311150" algn="l" rtl="0">
              <a:lnSpc>
                <a:spcPct val="104000"/>
              </a:lnSpc>
              <a:spcBef>
                <a:spcPts val="0"/>
              </a:spcBef>
              <a:spcAft>
                <a:spcPts val="0"/>
              </a:spcAft>
              <a:buClr>
                <a:srgbClr val="3A9BF3"/>
              </a:buClr>
              <a:buSzPts val="2000"/>
              <a:buFont typeface="Montserrat"/>
              <a:buChar char="•"/>
            </a:pPr>
            <a:r>
              <a:rPr lang="en-US" sz="2000" dirty="0">
                <a:latin typeface="Montserrat Medium"/>
                <a:ea typeface="Montserrat Medium"/>
                <a:cs typeface="Montserrat Medium"/>
                <a:sym typeface="Montserrat Medium"/>
              </a:rPr>
              <a:t>Implement CAMARA APIs based on the network capabilities</a:t>
            </a:r>
            <a:endParaRPr sz="2000" dirty="0">
              <a:latin typeface="Montserrat Medium"/>
              <a:ea typeface="Montserrat Medium"/>
              <a:cs typeface="Montserrat Medium"/>
              <a:sym typeface="Montserrat Medium"/>
            </a:endParaRPr>
          </a:p>
          <a:p>
            <a:pPr marL="285750" lvl="0" indent="-311150" algn="l" rtl="0">
              <a:lnSpc>
                <a:spcPct val="104000"/>
              </a:lnSpc>
              <a:spcBef>
                <a:spcPts val="1200"/>
              </a:spcBef>
              <a:spcAft>
                <a:spcPts val="0"/>
              </a:spcAft>
              <a:buClr>
                <a:srgbClr val="3A9BF3"/>
              </a:buClr>
              <a:buSzPts val="2000"/>
              <a:buFont typeface="Montserrat"/>
              <a:buChar char="•"/>
            </a:pPr>
            <a:r>
              <a:rPr lang="en-US" sz="2000" dirty="0">
                <a:latin typeface="Montserrat Medium"/>
                <a:ea typeface="Montserrat Medium"/>
                <a:cs typeface="Montserrat Medium"/>
                <a:sym typeface="Montserrat Medium"/>
              </a:rPr>
              <a:t>Implement an exposure infrastructure,</a:t>
            </a:r>
            <a:br>
              <a:rPr lang="en-US" sz="2000" dirty="0">
                <a:latin typeface="Montserrat Medium"/>
                <a:ea typeface="Montserrat Medium"/>
                <a:cs typeface="Montserrat Medium"/>
                <a:sym typeface="Montserrat Medium"/>
              </a:rPr>
            </a:br>
            <a:r>
              <a:rPr lang="en-US" sz="2000" dirty="0">
                <a:latin typeface="Montserrat Medium"/>
                <a:ea typeface="Montserrat Medium"/>
                <a:cs typeface="Montserrat Medium"/>
                <a:sym typeface="Montserrat Medium"/>
              </a:rPr>
              <a:t>with </a:t>
            </a:r>
            <a:r>
              <a:rPr lang="en-US" sz="2000" dirty="0" err="1">
                <a:latin typeface="Montserrat Medium"/>
                <a:ea typeface="Montserrat Medium"/>
                <a:cs typeface="Montserrat Medium"/>
                <a:sym typeface="Montserrat Medium"/>
              </a:rPr>
              <a:t>TMForum</a:t>
            </a:r>
            <a:r>
              <a:rPr lang="en-US" sz="2000" dirty="0">
                <a:latin typeface="Montserrat Medium"/>
                <a:ea typeface="Montserrat Medium"/>
                <a:cs typeface="Montserrat Medium"/>
                <a:sym typeface="Montserrat Medium"/>
              </a:rPr>
              <a:t> Operate APIs</a:t>
            </a:r>
            <a:endParaRPr sz="2000" dirty="0">
              <a:latin typeface="Montserrat Medium"/>
              <a:ea typeface="Montserrat Medium"/>
              <a:cs typeface="Montserrat Medium"/>
              <a:sym typeface="Montserrat Medium"/>
            </a:endParaRPr>
          </a:p>
          <a:p>
            <a:pPr marL="285750" lvl="0" indent="-311150" algn="l" rtl="0">
              <a:lnSpc>
                <a:spcPct val="104000"/>
              </a:lnSpc>
              <a:spcBef>
                <a:spcPts val="1200"/>
              </a:spcBef>
              <a:spcAft>
                <a:spcPts val="0"/>
              </a:spcAft>
              <a:buClr>
                <a:srgbClr val="3A9BF3"/>
              </a:buClr>
              <a:buSzPts val="2000"/>
              <a:buFont typeface="Montserrat"/>
              <a:buChar char="•"/>
            </a:pPr>
            <a:r>
              <a:rPr lang="en-US" sz="2000" dirty="0">
                <a:latin typeface="Montserrat Medium"/>
                <a:ea typeface="Montserrat Medium"/>
                <a:cs typeface="Montserrat Medium"/>
                <a:sym typeface="Montserrat Medium"/>
              </a:rPr>
              <a:t>Define commercial products</a:t>
            </a:r>
            <a:endParaRPr sz="2000" dirty="0">
              <a:latin typeface="Montserrat Medium"/>
              <a:ea typeface="Montserrat Medium"/>
              <a:cs typeface="Montserrat Medium"/>
              <a:sym typeface="Montserrat Medium"/>
            </a:endParaRPr>
          </a:p>
          <a:p>
            <a:pPr marL="285750" lvl="0" indent="-311150" algn="l" rtl="0">
              <a:lnSpc>
                <a:spcPct val="104000"/>
              </a:lnSpc>
              <a:spcBef>
                <a:spcPts val="1200"/>
              </a:spcBef>
              <a:spcAft>
                <a:spcPts val="0"/>
              </a:spcAft>
              <a:buClr>
                <a:srgbClr val="3A9BF3"/>
              </a:buClr>
              <a:buSzPts val="2000"/>
              <a:buFont typeface="Montserrat"/>
              <a:buChar char="•"/>
            </a:pPr>
            <a:r>
              <a:rPr lang="en-US" sz="2000" dirty="0">
                <a:latin typeface="Montserrat Medium"/>
                <a:ea typeface="Montserrat Medium"/>
                <a:cs typeface="Montserrat Medium"/>
                <a:sym typeface="Montserrat Medium"/>
              </a:rPr>
              <a:t>Sell it</a:t>
            </a:r>
            <a:endParaRPr sz="2000" dirty="0">
              <a:latin typeface="Montserrat Medium"/>
              <a:ea typeface="Montserrat Medium"/>
              <a:cs typeface="Montserrat Medium"/>
              <a:sym typeface="Montserrat Medium"/>
            </a:endParaRPr>
          </a:p>
        </p:txBody>
      </p:sp>
      <p:pic>
        <p:nvPicPr>
          <p:cNvPr id="1037" name="Google Shape;1037;p41" descr="Ein Bild, das Schrift, Grafiken, Grafikdesign, Screenshot enthält.&#10;&#10;Automatisch generierte Beschreibung"/>
          <p:cNvPicPr preferRelativeResize="0"/>
          <p:nvPr/>
        </p:nvPicPr>
        <p:blipFill rotWithShape="1">
          <a:blip r:embed="rId3">
            <a:alphaModFix/>
          </a:blip>
          <a:srcRect/>
          <a:stretch/>
        </p:blipFill>
        <p:spPr>
          <a:xfrm>
            <a:off x="7217926" y="2331626"/>
            <a:ext cx="2769487" cy="533186"/>
          </a:xfrm>
          <a:prstGeom prst="rect">
            <a:avLst/>
          </a:prstGeom>
          <a:noFill/>
          <a:ln>
            <a:noFill/>
          </a:ln>
        </p:spPr>
      </p:pic>
      <p:pic>
        <p:nvPicPr>
          <p:cNvPr id="1038" name="Google Shape;1038;p41"/>
          <p:cNvPicPr preferRelativeResize="0"/>
          <p:nvPr/>
        </p:nvPicPr>
        <p:blipFill rotWithShape="1">
          <a:blip r:embed="rId4">
            <a:alphaModFix/>
          </a:blip>
          <a:srcRect/>
          <a:stretch/>
        </p:blipFill>
        <p:spPr>
          <a:xfrm>
            <a:off x="7217922" y="4568923"/>
            <a:ext cx="2769491" cy="664678"/>
          </a:xfrm>
          <a:prstGeom prst="rect">
            <a:avLst/>
          </a:prstGeom>
          <a:noFill/>
          <a:ln>
            <a:noFill/>
          </a:ln>
        </p:spPr>
      </p:pic>
      <p:grpSp>
        <p:nvGrpSpPr>
          <p:cNvPr id="1039" name="Google Shape;1039;p41"/>
          <p:cNvGrpSpPr/>
          <p:nvPr/>
        </p:nvGrpSpPr>
        <p:grpSpPr>
          <a:xfrm>
            <a:off x="7278100" y="3305544"/>
            <a:ext cx="2649616" cy="946355"/>
            <a:chOff x="8401741" y="3522259"/>
            <a:chExt cx="1935722" cy="691376"/>
          </a:xfrm>
        </p:grpSpPr>
        <p:pic>
          <p:nvPicPr>
            <p:cNvPr id="1040" name="Google Shape;1040;p41" descr="Ein Bild, das Text, ClipArt enthält.&#10;&#10;Automatisch generierte Beschreibung"/>
            <p:cNvPicPr preferRelativeResize="0"/>
            <p:nvPr/>
          </p:nvPicPr>
          <p:blipFill rotWithShape="1">
            <a:blip r:embed="rId5">
              <a:alphaModFix/>
            </a:blip>
            <a:srcRect/>
            <a:stretch/>
          </p:blipFill>
          <p:spPr>
            <a:xfrm>
              <a:off x="8401741" y="3522259"/>
              <a:ext cx="1935722" cy="302513"/>
            </a:xfrm>
            <a:prstGeom prst="rect">
              <a:avLst/>
            </a:prstGeom>
            <a:noFill/>
            <a:ln>
              <a:noFill/>
            </a:ln>
          </p:spPr>
        </p:pic>
        <p:pic>
          <p:nvPicPr>
            <p:cNvPr id="1041" name="Google Shape;1041;p41"/>
            <p:cNvPicPr preferRelativeResize="0"/>
            <p:nvPr/>
          </p:nvPicPr>
          <p:blipFill rotWithShape="1">
            <a:blip r:embed="rId6">
              <a:alphaModFix/>
            </a:blip>
            <a:srcRect/>
            <a:stretch/>
          </p:blipFill>
          <p:spPr>
            <a:xfrm>
              <a:off x="8401741" y="3884927"/>
              <a:ext cx="1935722" cy="328708"/>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42"/>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What have operators to do to</a:t>
            </a:r>
            <a:br>
              <a:rPr lang="en-US"/>
            </a:br>
            <a:r>
              <a:rPr lang="en-US"/>
              <a:t>implement Network APIs?</a:t>
            </a:r>
            <a:endParaRPr/>
          </a:p>
        </p:txBody>
      </p:sp>
      <p:cxnSp>
        <p:nvCxnSpPr>
          <p:cNvPr id="1049" name="Google Shape;1049;p42"/>
          <p:cNvCxnSpPr/>
          <p:nvPr/>
        </p:nvCxnSpPr>
        <p:spPr>
          <a:xfrm>
            <a:off x="2725155" y="3750435"/>
            <a:ext cx="0" cy="324000"/>
          </a:xfrm>
          <a:prstGeom prst="straightConnector1">
            <a:avLst/>
          </a:prstGeom>
          <a:noFill/>
          <a:ln w="19050" cap="flat" cmpd="sng">
            <a:solidFill>
              <a:srgbClr val="FF0000"/>
            </a:solidFill>
            <a:prstDash val="solid"/>
            <a:round/>
            <a:headEnd type="none" w="sm" len="sm"/>
            <a:tailEnd type="none" w="sm" len="sm"/>
          </a:ln>
        </p:spPr>
      </p:cxnSp>
      <p:sp>
        <p:nvSpPr>
          <p:cNvPr id="1050" name="Google Shape;1050;p42"/>
          <p:cNvSpPr/>
          <p:nvPr/>
        </p:nvSpPr>
        <p:spPr>
          <a:xfrm>
            <a:off x="430668" y="5470453"/>
            <a:ext cx="6972588" cy="709198"/>
          </a:xfrm>
          <a:prstGeom prst="roundRect">
            <a:avLst>
              <a:gd name="adj" fmla="val 16667"/>
            </a:avLst>
          </a:prstGeom>
          <a:solidFill>
            <a:srgbClr val="FFFFFF"/>
          </a:solidFill>
          <a:ln w="12700" cap="flat" cmpd="sng">
            <a:solidFill>
              <a:schemeClr val="accent3"/>
            </a:solidFill>
            <a:prstDash val="solid"/>
            <a:round/>
            <a:headEnd type="none" w="sm" len="sm"/>
            <a:tailEnd type="none" w="sm" len="sm"/>
          </a:ln>
        </p:spPr>
        <p:txBody>
          <a:bodyPr spcFirstLastPara="1" wrap="square" lIns="72000" tIns="0" rIns="72000" bIns="72000" anchor="t" anchorCtr="0">
            <a:noAutofit/>
          </a:bodyPr>
          <a:lstStyle/>
          <a:p>
            <a:pPr marL="0" marR="0" lvl="0" indent="0" algn="ctr" rtl="0">
              <a:lnSpc>
                <a:spcPct val="100000"/>
              </a:lnSpc>
              <a:spcBef>
                <a:spcPts val="0"/>
              </a:spcBef>
              <a:spcAft>
                <a:spcPts val="0"/>
              </a:spcAft>
              <a:buClr>
                <a:schemeClr val="accent3"/>
              </a:buClr>
              <a:buSzPts val="1400"/>
              <a:buFont typeface="Montserrat Light"/>
              <a:buNone/>
            </a:pPr>
            <a:r>
              <a:rPr lang="en-US" sz="1400" b="1" i="0" u="none" strike="noStrike" cap="none">
                <a:solidFill>
                  <a:schemeClr val="accent3"/>
                </a:solidFill>
                <a:latin typeface="Montserrat Light"/>
                <a:ea typeface="Montserrat Light"/>
                <a:cs typeface="Montserrat Light"/>
                <a:sym typeface="Montserrat Light"/>
              </a:rPr>
              <a:t>Network / Backend </a:t>
            </a:r>
            <a:endParaRPr/>
          </a:p>
        </p:txBody>
      </p:sp>
      <p:sp>
        <p:nvSpPr>
          <p:cNvPr id="1051" name="Google Shape;1051;p42"/>
          <p:cNvSpPr/>
          <p:nvPr/>
        </p:nvSpPr>
        <p:spPr>
          <a:xfrm>
            <a:off x="6061945" y="5771883"/>
            <a:ext cx="1274725" cy="366143"/>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a:solidFill>
                  <a:schemeClr val="accent3"/>
                </a:solidFill>
                <a:latin typeface="Montserrat Light"/>
                <a:ea typeface="Montserrat Light"/>
                <a:cs typeface="Montserrat Light"/>
                <a:sym typeface="Montserrat Light"/>
              </a:rPr>
              <a:t>Cloud Capabilities</a:t>
            </a:r>
            <a:endParaRPr sz="1050" b="0" i="0" u="none" strike="noStrike" cap="none">
              <a:solidFill>
                <a:schemeClr val="accent3"/>
              </a:solidFill>
              <a:latin typeface="Montserrat Light"/>
              <a:ea typeface="Montserrat Light"/>
              <a:cs typeface="Montserrat Light"/>
              <a:sym typeface="Montserrat Light"/>
            </a:endParaRPr>
          </a:p>
        </p:txBody>
      </p:sp>
      <p:sp>
        <p:nvSpPr>
          <p:cNvPr id="1052" name="Google Shape;1052;p42"/>
          <p:cNvSpPr/>
          <p:nvPr/>
        </p:nvSpPr>
        <p:spPr>
          <a:xfrm>
            <a:off x="475492" y="5761822"/>
            <a:ext cx="1886708" cy="367878"/>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i="0" u="none" strike="noStrike" cap="none">
                <a:solidFill>
                  <a:schemeClr val="accent3"/>
                </a:solidFill>
                <a:latin typeface="Montserrat Light"/>
                <a:ea typeface="Montserrat Light"/>
                <a:cs typeface="Montserrat Light"/>
                <a:sym typeface="Montserrat Light"/>
              </a:rPr>
              <a:t>Mobile Network </a:t>
            </a:r>
            <a:r>
              <a:rPr lang="en-US" sz="1050" b="1">
                <a:solidFill>
                  <a:schemeClr val="accent3"/>
                </a:solidFill>
                <a:latin typeface="Montserrat Light"/>
                <a:ea typeface="Montserrat Light"/>
                <a:cs typeface="Montserrat Light"/>
                <a:sym typeface="Montserrat Light"/>
              </a:rPr>
              <a:t>C</a:t>
            </a:r>
            <a:r>
              <a:rPr lang="en-US" sz="1050" b="1" i="0" u="none" strike="noStrike" cap="none">
                <a:solidFill>
                  <a:schemeClr val="accent3"/>
                </a:solidFill>
                <a:latin typeface="Montserrat Light"/>
                <a:ea typeface="Montserrat Light"/>
                <a:cs typeface="Montserrat Light"/>
                <a:sym typeface="Montserrat Light"/>
              </a:rPr>
              <a:t>apabilities</a:t>
            </a:r>
            <a:endParaRPr sz="1050" b="0" i="0" u="none" strike="noStrike" cap="none">
              <a:solidFill>
                <a:schemeClr val="accent3"/>
              </a:solidFill>
              <a:latin typeface="Montserrat Light"/>
              <a:ea typeface="Montserrat Light"/>
              <a:cs typeface="Montserrat Light"/>
              <a:sym typeface="Montserrat Light"/>
            </a:endParaRPr>
          </a:p>
        </p:txBody>
      </p:sp>
      <p:sp>
        <p:nvSpPr>
          <p:cNvPr id="1053" name="Google Shape;1053;p42"/>
          <p:cNvSpPr/>
          <p:nvPr/>
        </p:nvSpPr>
        <p:spPr>
          <a:xfrm>
            <a:off x="4179559" y="3302835"/>
            <a:ext cx="193030" cy="172794"/>
          </a:xfrm>
          <a:prstGeom prst="rect">
            <a:avLst/>
          </a:prstGeom>
          <a:solidFill>
            <a:schemeClr val="dk2"/>
          </a:solidFill>
          <a:ln>
            <a:noFill/>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lt1"/>
              </a:buClr>
              <a:buSzPts val="1800"/>
              <a:buFont typeface="Montserrat Light"/>
              <a:buNone/>
            </a:pPr>
            <a:endParaRPr sz="1800" b="0" i="0" u="none" strike="noStrike" cap="none">
              <a:solidFill>
                <a:srgbClr val="FFFFFF"/>
              </a:solidFill>
              <a:latin typeface="Montserrat Light"/>
              <a:ea typeface="Montserrat Light"/>
              <a:cs typeface="Montserrat Light"/>
              <a:sym typeface="Montserrat Light"/>
            </a:endParaRPr>
          </a:p>
        </p:txBody>
      </p:sp>
      <p:sp>
        <p:nvSpPr>
          <p:cNvPr id="1054" name="Google Shape;1054;p42"/>
          <p:cNvSpPr/>
          <p:nvPr/>
        </p:nvSpPr>
        <p:spPr>
          <a:xfrm>
            <a:off x="430669" y="2805662"/>
            <a:ext cx="3285737" cy="933751"/>
          </a:xfrm>
          <a:prstGeom prst="roundRect">
            <a:avLst>
              <a:gd name="adj" fmla="val 16667"/>
            </a:avLst>
          </a:prstGeom>
          <a:solidFill>
            <a:srgbClr val="FFFFFF"/>
          </a:solidFill>
          <a:ln w="12700" cap="flat" cmpd="sng">
            <a:solidFill>
              <a:schemeClr val="dk1"/>
            </a:solidFill>
            <a:prstDash val="solid"/>
            <a:miter lim="800000"/>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Wholesale</a:t>
            </a:r>
            <a:r>
              <a:rPr lang="en-US" sz="1400" b="0" i="0" u="none" strike="noStrike" cap="none">
                <a:solidFill>
                  <a:schemeClr val="dk1"/>
                </a:solidFill>
                <a:latin typeface="Montserrat Light"/>
                <a:ea typeface="Montserrat Light"/>
                <a:cs typeface="Montserrat Light"/>
                <a:sym typeface="Montserrat Light"/>
              </a:rPr>
              <a:t> </a:t>
            </a:r>
            <a:endParaRPr sz="1400" b="0" i="0" u="none" strike="noStrike" cap="none">
              <a:solidFill>
                <a:schemeClr val="dk1"/>
              </a:solidFill>
              <a:latin typeface="Montserrat Light"/>
              <a:ea typeface="Montserrat Light"/>
              <a:cs typeface="Montserrat Light"/>
              <a:sym typeface="Montserrat Light"/>
            </a:endParaRPr>
          </a:p>
          <a:p>
            <a:pPr marL="0" marR="0" lvl="0" indent="0" algn="ctr" rtl="0">
              <a:lnSpc>
                <a:spcPct val="100000"/>
              </a:lnSpc>
              <a:spcBef>
                <a:spcPts val="0"/>
              </a:spcBef>
              <a:spcAft>
                <a:spcPts val="0"/>
              </a:spcAft>
              <a:buClr>
                <a:schemeClr val="dk1"/>
              </a:buClr>
              <a:buSzPts val="1400"/>
              <a:buFont typeface="Montserrat Light"/>
              <a:buNone/>
            </a:pPr>
            <a:r>
              <a:rPr lang="en-US" sz="1200" b="0" i="0" u="none" strike="noStrike" cap="none">
                <a:solidFill>
                  <a:schemeClr val="dk1"/>
                </a:solidFill>
                <a:latin typeface="Montserrat Light"/>
                <a:ea typeface="Montserrat Light"/>
                <a:cs typeface="Montserrat Light"/>
                <a:sym typeface="Montserrat Light"/>
              </a:rPr>
              <a:t>(Aggregators, Hyperscaler, SIs, ISVs)</a:t>
            </a:r>
            <a:endParaRPr sz="1500" b="0" i="0" u="none" strike="noStrike" cap="none">
              <a:solidFill>
                <a:schemeClr val="dk1"/>
              </a:solidFill>
              <a:latin typeface="Montserrat Light"/>
              <a:ea typeface="Montserrat Light"/>
              <a:cs typeface="Montserrat Light"/>
              <a:sym typeface="Montserrat Light"/>
            </a:endParaRPr>
          </a:p>
        </p:txBody>
      </p:sp>
      <p:sp>
        <p:nvSpPr>
          <p:cNvPr id="1055" name="Google Shape;1055;p42"/>
          <p:cNvSpPr/>
          <p:nvPr/>
        </p:nvSpPr>
        <p:spPr>
          <a:xfrm>
            <a:off x="2758610" y="4902143"/>
            <a:ext cx="3651314" cy="440051"/>
          </a:xfrm>
          <a:prstGeom prst="roundRect">
            <a:avLst>
              <a:gd name="adj" fmla="val 16667"/>
            </a:avLst>
          </a:prstGeom>
          <a:solidFill>
            <a:srgbClr val="FFFFFF"/>
          </a:solidFill>
          <a:ln w="12700" cap="flat" cmpd="sng">
            <a:solidFill>
              <a:schemeClr val="accent3"/>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accent3"/>
              </a:buClr>
              <a:buSzPts val="1400"/>
              <a:buFont typeface="Montserrat Light"/>
              <a:buNone/>
            </a:pPr>
            <a:r>
              <a:rPr lang="en-US" sz="1400" b="1" i="0" u="none" strike="noStrike" cap="none">
                <a:solidFill>
                  <a:schemeClr val="accent3"/>
                </a:solidFill>
                <a:latin typeface="Montserrat Light"/>
                <a:ea typeface="Montserrat Light"/>
                <a:cs typeface="Montserrat Light"/>
                <a:sym typeface="Montserrat Light"/>
              </a:rPr>
              <a:t>Internal API-Gateways</a:t>
            </a:r>
            <a:endParaRPr sz="1400" b="0" i="0" u="none" strike="noStrike" cap="none">
              <a:solidFill>
                <a:schemeClr val="accent3"/>
              </a:solidFill>
              <a:latin typeface="Montserrat Light"/>
              <a:ea typeface="Montserrat Light"/>
              <a:cs typeface="Montserrat Light"/>
              <a:sym typeface="Montserrat Light"/>
            </a:endParaRPr>
          </a:p>
        </p:txBody>
      </p:sp>
      <p:sp>
        <p:nvSpPr>
          <p:cNvPr id="1056" name="Google Shape;1056;p42"/>
          <p:cNvSpPr/>
          <p:nvPr/>
        </p:nvSpPr>
        <p:spPr>
          <a:xfrm>
            <a:off x="3977980" y="2812821"/>
            <a:ext cx="3390600" cy="933900"/>
          </a:xfrm>
          <a:prstGeom prst="roundRect">
            <a:avLst>
              <a:gd name="adj" fmla="val 16667"/>
            </a:avLst>
          </a:prstGeom>
          <a:solidFill>
            <a:schemeClr val="lt1"/>
          </a:solidFill>
          <a:ln w="19050" cap="flat" cmpd="sng">
            <a:solidFill>
              <a:schemeClr val="dk2"/>
            </a:solidFill>
            <a:prstDash val="solid"/>
            <a:round/>
            <a:headEnd type="none" w="sm" len="sm"/>
            <a:tailEnd type="none" w="sm" len="sm"/>
          </a:ln>
        </p:spPr>
        <p:txBody>
          <a:bodyPr spcFirstLastPara="1" wrap="square" lIns="72000" tIns="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Telco </a:t>
            </a:r>
            <a:r>
              <a:rPr lang="en-US" b="1">
                <a:solidFill>
                  <a:schemeClr val="dk1"/>
                </a:solidFill>
                <a:latin typeface="Montserrat Light"/>
                <a:ea typeface="Montserrat Light"/>
                <a:cs typeface="Montserrat Light"/>
                <a:sym typeface="Montserrat Light"/>
              </a:rPr>
              <a:t>P</a:t>
            </a:r>
            <a:r>
              <a:rPr lang="en-US" sz="1400" b="1" i="0" u="none" strike="noStrike" cap="none">
                <a:solidFill>
                  <a:schemeClr val="dk1"/>
                </a:solidFill>
                <a:latin typeface="Montserrat Light"/>
                <a:ea typeface="Montserrat Light"/>
                <a:cs typeface="Montserrat Light"/>
                <a:sym typeface="Montserrat Light"/>
              </a:rPr>
              <a:t>ortal </a:t>
            </a:r>
            <a:endParaRPr sz="1400" b="1" i="0" u="none" strike="noStrike" cap="none">
              <a:solidFill>
                <a:schemeClr val="dk1"/>
              </a:solidFill>
              <a:latin typeface="Montserrat Light"/>
              <a:ea typeface="Montserrat Light"/>
              <a:cs typeface="Montserrat Light"/>
              <a:sym typeface="Montserrat Light"/>
            </a:endParaRPr>
          </a:p>
          <a:p>
            <a:pPr marL="0" marR="0" lvl="0" indent="0" algn="ctr" rtl="0">
              <a:lnSpc>
                <a:spcPct val="100000"/>
              </a:lnSpc>
              <a:spcBef>
                <a:spcPts val="0"/>
              </a:spcBef>
              <a:spcAft>
                <a:spcPts val="0"/>
              </a:spcAft>
              <a:buClr>
                <a:schemeClr val="dk1"/>
              </a:buClr>
              <a:buSzPts val="1400"/>
              <a:buFont typeface="Montserrat Light"/>
              <a:buNone/>
            </a:pPr>
            <a:r>
              <a:rPr lang="en-US" sz="1200" i="0" u="none" strike="noStrike" cap="none">
                <a:solidFill>
                  <a:schemeClr val="dk1"/>
                </a:solidFill>
                <a:latin typeface="Montserrat Light"/>
                <a:ea typeface="Montserrat Light"/>
                <a:cs typeface="Montserrat Light"/>
                <a:sym typeface="Montserrat Light"/>
              </a:rPr>
              <a:t>(Enterprise Customers)</a:t>
            </a:r>
            <a:endParaRPr sz="1500"/>
          </a:p>
        </p:txBody>
      </p:sp>
      <p:cxnSp>
        <p:nvCxnSpPr>
          <p:cNvPr id="1057" name="Google Shape;1057;p42"/>
          <p:cNvCxnSpPr/>
          <p:nvPr/>
        </p:nvCxnSpPr>
        <p:spPr>
          <a:xfrm rot="10800000">
            <a:off x="4689553" y="4505046"/>
            <a:ext cx="0" cy="397097"/>
          </a:xfrm>
          <a:prstGeom prst="straightConnector1">
            <a:avLst/>
          </a:prstGeom>
          <a:noFill/>
          <a:ln w="19050" cap="flat" cmpd="sng">
            <a:solidFill>
              <a:schemeClr val="accent2"/>
            </a:solidFill>
            <a:prstDash val="solid"/>
            <a:round/>
            <a:headEnd type="none" w="sm" len="sm"/>
            <a:tailEnd type="none" w="sm" len="sm"/>
          </a:ln>
        </p:spPr>
      </p:cxnSp>
      <p:sp>
        <p:nvSpPr>
          <p:cNvPr id="1058" name="Google Shape;1058;p42"/>
          <p:cNvSpPr/>
          <p:nvPr/>
        </p:nvSpPr>
        <p:spPr>
          <a:xfrm>
            <a:off x="430668" y="4064995"/>
            <a:ext cx="6972588" cy="440051"/>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a:solidFill>
                  <a:schemeClr val="dk1"/>
                </a:solidFill>
                <a:latin typeface="Montserrat Light"/>
                <a:ea typeface="Montserrat Light"/>
                <a:cs typeface="Montserrat Light"/>
                <a:sym typeface="Montserrat Light"/>
              </a:rPr>
              <a:t>Service Exposure Platform (SEP)</a:t>
            </a:r>
            <a:endParaRPr/>
          </a:p>
        </p:txBody>
      </p:sp>
      <p:cxnSp>
        <p:nvCxnSpPr>
          <p:cNvPr id="1059" name="Google Shape;1059;p42"/>
          <p:cNvCxnSpPr/>
          <p:nvPr/>
        </p:nvCxnSpPr>
        <p:spPr>
          <a:xfrm>
            <a:off x="5899523" y="3750435"/>
            <a:ext cx="0" cy="324000"/>
          </a:xfrm>
          <a:prstGeom prst="straightConnector1">
            <a:avLst/>
          </a:prstGeom>
          <a:noFill/>
          <a:ln w="19050" cap="flat" cmpd="sng">
            <a:solidFill>
              <a:srgbClr val="FF0000"/>
            </a:solidFill>
            <a:prstDash val="solid"/>
            <a:round/>
            <a:headEnd type="none" w="sm" len="sm"/>
            <a:tailEnd type="none" w="sm" len="sm"/>
          </a:ln>
        </p:spPr>
      </p:cxnSp>
      <p:sp>
        <p:nvSpPr>
          <p:cNvPr id="1060" name="Google Shape;1060;p42"/>
          <p:cNvSpPr/>
          <p:nvPr/>
        </p:nvSpPr>
        <p:spPr>
          <a:xfrm>
            <a:off x="2524623" y="5760266"/>
            <a:ext cx="1886708" cy="367878"/>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a:solidFill>
                  <a:schemeClr val="accent3"/>
                </a:solidFill>
                <a:latin typeface="Montserrat Light"/>
                <a:ea typeface="Montserrat Light"/>
                <a:cs typeface="Montserrat Light"/>
                <a:sym typeface="Montserrat Light"/>
              </a:rPr>
              <a:t>Fixed Line </a:t>
            </a:r>
            <a:r>
              <a:rPr lang="en-US" sz="1050" b="1" i="0" u="none" strike="noStrike" cap="none">
                <a:solidFill>
                  <a:schemeClr val="accent3"/>
                </a:solidFill>
                <a:latin typeface="Montserrat Light"/>
                <a:ea typeface="Montserrat Light"/>
                <a:cs typeface="Montserrat Light"/>
                <a:sym typeface="Montserrat Light"/>
              </a:rPr>
              <a:t> Network </a:t>
            </a:r>
            <a:r>
              <a:rPr lang="en-US" sz="1050" b="1">
                <a:solidFill>
                  <a:schemeClr val="accent3"/>
                </a:solidFill>
                <a:latin typeface="Montserrat Light"/>
                <a:ea typeface="Montserrat Light"/>
                <a:cs typeface="Montserrat Light"/>
                <a:sym typeface="Montserrat Light"/>
              </a:rPr>
              <a:t>C</a:t>
            </a:r>
            <a:r>
              <a:rPr lang="en-US" sz="1050" b="1" i="0" u="none" strike="noStrike" cap="none">
                <a:solidFill>
                  <a:schemeClr val="accent3"/>
                </a:solidFill>
                <a:latin typeface="Montserrat Light"/>
                <a:ea typeface="Montserrat Light"/>
                <a:cs typeface="Montserrat Light"/>
                <a:sym typeface="Montserrat Light"/>
              </a:rPr>
              <a:t>apabilities</a:t>
            </a:r>
            <a:endParaRPr sz="1050" b="0" i="0" u="none" strike="noStrike" cap="none">
              <a:solidFill>
                <a:schemeClr val="accent3"/>
              </a:solidFill>
              <a:latin typeface="Montserrat Light"/>
              <a:ea typeface="Montserrat Light"/>
              <a:cs typeface="Montserrat Light"/>
              <a:sym typeface="Montserrat Light"/>
            </a:endParaRPr>
          </a:p>
        </p:txBody>
      </p:sp>
      <p:sp>
        <p:nvSpPr>
          <p:cNvPr id="1061" name="Google Shape;1061;p42"/>
          <p:cNvSpPr/>
          <p:nvPr/>
        </p:nvSpPr>
        <p:spPr>
          <a:xfrm>
            <a:off x="4573754" y="5762001"/>
            <a:ext cx="1325769" cy="366143"/>
          </a:xfrm>
          <a:prstGeom prst="roundRect">
            <a:avLst>
              <a:gd name="adj" fmla="val 16667"/>
            </a:avLst>
          </a:prstGeom>
          <a:noFill/>
          <a:ln w="1270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accent3"/>
              </a:buClr>
              <a:buSzPts val="1050"/>
              <a:buFont typeface="Montserrat Light"/>
              <a:buNone/>
            </a:pPr>
            <a:r>
              <a:rPr lang="en-US" sz="1050" b="1">
                <a:solidFill>
                  <a:schemeClr val="accent3"/>
                </a:solidFill>
                <a:latin typeface="Montserrat Light"/>
                <a:ea typeface="Montserrat Light"/>
                <a:cs typeface="Montserrat Light"/>
                <a:sym typeface="Montserrat Light"/>
              </a:rPr>
              <a:t>Telco IT Capabilities</a:t>
            </a:r>
            <a:endParaRPr sz="1050" b="0" i="0" u="none" strike="noStrike" cap="none">
              <a:solidFill>
                <a:schemeClr val="accent3"/>
              </a:solidFill>
              <a:latin typeface="Montserrat Light"/>
              <a:ea typeface="Montserrat Light"/>
              <a:cs typeface="Montserrat Light"/>
              <a:sym typeface="Montserrat Light"/>
            </a:endParaRPr>
          </a:p>
        </p:txBody>
      </p:sp>
      <p:cxnSp>
        <p:nvCxnSpPr>
          <p:cNvPr id="1062" name="Google Shape;1062;p42"/>
          <p:cNvCxnSpPr/>
          <p:nvPr/>
        </p:nvCxnSpPr>
        <p:spPr>
          <a:xfrm rot="10800000">
            <a:off x="5289812" y="3746572"/>
            <a:ext cx="0" cy="331727"/>
          </a:xfrm>
          <a:prstGeom prst="straightConnector1">
            <a:avLst/>
          </a:prstGeom>
          <a:noFill/>
          <a:ln w="19050" cap="flat" cmpd="sng">
            <a:solidFill>
              <a:schemeClr val="accent2"/>
            </a:solidFill>
            <a:prstDash val="solid"/>
            <a:round/>
            <a:headEnd type="none" w="sm" len="sm"/>
            <a:tailEnd type="none" w="sm" len="sm"/>
          </a:ln>
        </p:spPr>
      </p:cxnSp>
      <p:cxnSp>
        <p:nvCxnSpPr>
          <p:cNvPr id="1063" name="Google Shape;1063;p42"/>
          <p:cNvCxnSpPr/>
          <p:nvPr/>
        </p:nvCxnSpPr>
        <p:spPr>
          <a:xfrm rot="10800000">
            <a:off x="2106154" y="3746572"/>
            <a:ext cx="0" cy="331727"/>
          </a:xfrm>
          <a:prstGeom prst="straightConnector1">
            <a:avLst/>
          </a:prstGeom>
          <a:noFill/>
          <a:ln w="19050" cap="flat" cmpd="sng">
            <a:solidFill>
              <a:schemeClr val="accent2"/>
            </a:solidFill>
            <a:prstDash val="solid"/>
            <a:round/>
            <a:headEnd type="none" w="sm" len="sm"/>
            <a:tailEnd type="none" w="sm" len="sm"/>
          </a:ln>
        </p:spPr>
      </p:cxnSp>
      <p:pic>
        <p:nvPicPr>
          <p:cNvPr id="1064" name="Google Shape;1064;p42" descr="Abzeichen mit einfarbiger Füllung"/>
          <p:cNvPicPr preferRelativeResize="0"/>
          <p:nvPr/>
        </p:nvPicPr>
        <p:blipFill rotWithShape="1">
          <a:blip r:embed="rId3">
            <a:alphaModFix/>
          </a:blip>
          <a:srcRect/>
          <a:stretch/>
        </p:blipFill>
        <p:spPr>
          <a:xfrm>
            <a:off x="5583255" y="2538817"/>
            <a:ext cx="180000" cy="180000"/>
          </a:xfrm>
          <a:prstGeom prst="rect">
            <a:avLst/>
          </a:prstGeom>
          <a:noFill/>
          <a:ln>
            <a:noFill/>
          </a:ln>
        </p:spPr>
      </p:pic>
      <p:pic>
        <p:nvPicPr>
          <p:cNvPr id="1065" name="Google Shape;1065;p42" descr="Marke 5 mit einfarbiger Füllung"/>
          <p:cNvPicPr preferRelativeResize="0"/>
          <p:nvPr/>
        </p:nvPicPr>
        <p:blipFill rotWithShape="1">
          <a:blip r:embed="rId4">
            <a:alphaModFix/>
          </a:blip>
          <a:srcRect/>
          <a:stretch/>
        </p:blipFill>
        <p:spPr>
          <a:xfrm>
            <a:off x="5516308" y="4613594"/>
            <a:ext cx="180000" cy="180000"/>
          </a:xfrm>
          <a:prstGeom prst="rect">
            <a:avLst/>
          </a:prstGeom>
          <a:noFill/>
          <a:ln>
            <a:noFill/>
          </a:ln>
        </p:spPr>
      </p:pic>
      <p:pic>
        <p:nvPicPr>
          <p:cNvPr id="1066" name="Google Shape;1066;p42" descr="Marke 1 mit einfarbiger Füllung"/>
          <p:cNvPicPr preferRelativeResize="0"/>
          <p:nvPr/>
        </p:nvPicPr>
        <p:blipFill rotWithShape="1">
          <a:blip r:embed="rId5">
            <a:alphaModFix/>
          </a:blip>
          <a:srcRect/>
          <a:stretch/>
        </p:blipFill>
        <p:spPr>
          <a:xfrm>
            <a:off x="5975518" y="3822435"/>
            <a:ext cx="180000" cy="180000"/>
          </a:xfrm>
          <a:prstGeom prst="rect">
            <a:avLst/>
          </a:prstGeom>
          <a:noFill/>
          <a:ln>
            <a:noFill/>
          </a:ln>
        </p:spPr>
      </p:pic>
      <p:pic>
        <p:nvPicPr>
          <p:cNvPr id="1067" name="Google Shape;1067;p42" descr="Marke 1 mit einfarbiger Füllung"/>
          <p:cNvPicPr preferRelativeResize="0"/>
          <p:nvPr/>
        </p:nvPicPr>
        <p:blipFill rotWithShape="1">
          <a:blip r:embed="rId5">
            <a:alphaModFix/>
          </a:blip>
          <a:srcRect/>
          <a:stretch/>
        </p:blipFill>
        <p:spPr>
          <a:xfrm>
            <a:off x="2798529" y="3822435"/>
            <a:ext cx="180000" cy="180000"/>
          </a:xfrm>
          <a:prstGeom prst="rect">
            <a:avLst/>
          </a:prstGeom>
          <a:noFill/>
          <a:ln>
            <a:noFill/>
          </a:ln>
        </p:spPr>
      </p:pic>
      <p:sp>
        <p:nvSpPr>
          <p:cNvPr id="1068" name="Google Shape;1068;p42"/>
          <p:cNvSpPr/>
          <p:nvPr/>
        </p:nvSpPr>
        <p:spPr>
          <a:xfrm>
            <a:off x="459097" y="2015038"/>
            <a:ext cx="6972588" cy="440051"/>
          </a:xfrm>
          <a:prstGeom prst="roundRect">
            <a:avLst>
              <a:gd name="adj" fmla="val 16667"/>
            </a:avLst>
          </a:prstGeom>
          <a:solidFill>
            <a:srgbClr val="FFFFFF"/>
          </a:solidFill>
          <a:ln w="19050" cap="flat" cmpd="sng">
            <a:solidFill>
              <a:srgbClr val="BFBFBF"/>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r>
              <a:rPr lang="en-US" sz="1400" b="1" i="0" u="none" strike="noStrike" cap="none" dirty="0">
                <a:solidFill>
                  <a:schemeClr val="dk1"/>
                </a:solidFill>
                <a:latin typeface="Montserrat Light"/>
                <a:ea typeface="Montserrat Light"/>
                <a:cs typeface="Montserrat Light"/>
                <a:sym typeface="Montserrat Light"/>
              </a:rPr>
              <a:t>API Customer</a:t>
            </a:r>
            <a:endParaRPr dirty="0"/>
          </a:p>
        </p:txBody>
      </p:sp>
      <p:pic>
        <p:nvPicPr>
          <p:cNvPr id="1069" name="Google Shape;1069;p42" descr="Abzeichen mit einfarbiger Füllung"/>
          <p:cNvPicPr preferRelativeResize="0"/>
          <p:nvPr/>
        </p:nvPicPr>
        <p:blipFill rotWithShape="1">
          <a:blip r:embed="rId3">
            <a:alphaModFix/>
          </a:blip>
          <a:srcRect/>
          <a:stretch/>
        </p:blipFill>
        <p:spPr>
          <a:xfrm>
            <a:off x="2016154" y="2538817"/>
            <a:ext cx="180000" cy="180000"/>
          </a:xfrm>
          <a:prstGeom prst="rect">
            <a:avLst/>
          </a:prstGeom>
          <a:noFill/>
          <a:ln>
            <a:noFill/>
          </a:ln>
        </p:spPr>
      </p:pic>
      <p:pic>
        <p:nvPicPr>
          <p:cNvPr id="1070" name="Google Shape;1070;p42" descr="Abzeichen mit einfarbiger Füllung"/>
          <p:cNvPicPr preferRelativeResize="0"/>
          <p:nvPr/>
        </p:nvPicPr>
        <p:blipFill rotWithShape="1">
          <a:blip r:embed="rId3">
            <a:alphaModFix/>
          </a:blip>
          <a:srcRect/>
          <a:stretch/>
        </p:blipFill>
        <p:spPr>
          <a:xfrm>
            <a:off x="3029322" y="3822435"/>
            <a:ext cx="180000" cy="180000"/>
          </a:xfrm>
          <a:prstGeom prst="rect">
            <a:avLst/>
          </a:prstGeom>
          <a:noFill/>
          <a:ln>
            <a:noFill/>
          </a:ln>
        </p:spPr>
      </p:pic>
      <p:pic>
        <p:nvPicPr>
          <p:cNvPr id="1071" name="Google Shape;1071;p42" descr="Abzeichen mit einfarbiger Füllung"/>
          <p:cNvPicPr preferRelativeResize="0"/>
          <p:nvPr/>
        </p:nvPicPr>
        <p:blipFill rotWithShape="1">
          <a:blip r:embed="rId3">
            <a:alphaModFix/>
          </a:blip>
          <a:srcRect/>
          <a:stretch/>
        </p:blipFill>
        <p:spPr>
          <a:xfrm>
            <a:off x="6184316" y="3822435"/>
            <a:ext cx="180000" cy="180000"/>
          </a:xfrm>
          <a:prstGeom prst="rect">
            <a:avLst/>
          </a:prstGeom>
          <a:noFill/>
          <a:ln>
            <a:noFill/>
          </a:ln>
        </p:spPr>
      </p:pic>
      <p:pic>
        <p:nvPicPr>
          <p:cNvPr id="1072" name="Google Shape;1072;p42" descr="Marke 3 mit einfarbiger Füllung"/>
          <p:cNvPicPr preferRelativeResize="0"/>
          <p:nvPr/>
        </p:nvPicPr>
        <p:blipFill rotWithShape="1">
          <a:blip r:embed="rId6">
            <a:alphaModFix/>
          </a:blip>
          <a:srcRect/>
          <a:stretch/>
        </p:blipFill>
        <p:spPr>
          <a:xfrm>
            <a:off x="5778200" y="2538817"/>
            <a:ext cx="180000" cy="180000"/>
          </a:xfrm>
          <a:prstGeom prst="rect">
            <a:avLst/>
          </a:prstGeom>
          <a:noFill/>
          <a:ln>
            <a:noFill/>
          </a:ln>
        </p:spPr>
      </p:pic>
      <p:pic>
        <p:nvPicPr>
          <p:cNvPr id="1073" name="Google Shape;1073;p42" descr="Marke 3 mit einfarbiger Füllung"/>
          <p:cNvPicPr preferRelativeResize="0"/>
          <p:nvPr/>
        </p:nvPicPr>
        <p:blipFill rotWithShape="1">
          <a:blip r:embed="rId6">
            <a:alphaModFix/>
          </a:blip>
          <a:srcRect/>
          <a:stretch/>
        </p:blipFill>
        <p:spPr>
          <a:xfrm>
            <a:off x="2228266" y="2538817"/>
            <a:ext cx="180000" cy="180000"/>
          </a:xfrm>
          <a:prstGeom prst="rect">
            <a:avLst/>
          </a:prstGeom>
          <a:noFill/>
          <a:ln>
            <a:noFill/>
          </a:ln>
        </p:spPr>
      </p:pic>
      <p:pic>
        <p:nvPicPr>
          <p:cNvPr id="1074" name="Google Shape;1074;p42" descr="Marke 3 mit einfarbiger Füllung"/>
          <p:cNvPicPr preferRelativeResize="0"/>
          <p:nvPr/>
        </p:nvPicPr>
        <p:blipFill rotWithShape="1">
          <a:blip r:embed="rId6">
            <a:alphaModFix/>
          </a:blip>
          <a:srcRect/>
          <a:stretch/>
        </p:blipFill>
        <p:spPr>
          <a:xfrm>
            <a:off x="3238646" y="3822435"/>
            <a:ext cx="180000" cy="180000"/>
          </a:xfrm>
          <a:prstGeom prst="rect">
            <a:avLst/>
          </a:prstGeom>
          <a:noFill/>
          <a:ln>
            <a:noFill/>
          </a:ln>
        </p:spPr>
      </p:pic>
      <p:pic>
        <p:nvPicPr>
          <p:cNvPr id="1075" name="Google Shape;1075;p42" descr="Marke 3 mit einfarbiger Füllung"/>
          <p:cNvPicPr preferRelativeResize="0"/>
          <p:nvPr/>
        </p:nvPicPr>
        <p:blipFill rotWithShape="1">
          <a:blip r:embed="rId6">
            <a:alphaModFix/>
          </a:blip>
          <a:srcRect/>
          <a:stretch/>
        </p:blipFill>
        <p:spPr>
          <a:xfrm>
            <a:off x="6392979" y="3822435"/>
            <a:ext cx="180000" cy="180000"/>
          </a:xfrm>
          <a:prstGeom prst="rect">
            <a:avLst/>
          </a:prstGeom>
          <a:noFill/>
          <a:ln>
            <a:noFill/>
          </a:ln>
        </p:spPr>
      </p:pic>
      <p:pic>
        <p:nvPicPr>
          <p:cNvPr id="1076" name="Google Shape;1076;p42" descr="Abzeichen mit einfarbiger Füllung"/>
          <p:cNvPicPr preferRelativeResize="0"/>
          <p:nvPr/>
        </p:nvPicPr>
        <p:blipFill rotWithShape="1">
          <a:blip r:embed="rId3">
            <a:alphaModFix/>
          </a:blip>
          <a:srcRect/>
          <a:stretch/>
        </p:blipFill>
        <p:spPr>
          <a:xfrm>
            <a:off x="5303869" y="4613594"/>
            <a:ext cx="180000" cy="180000"/>
          </a:xfrm>
          <a:prstGeom prst="rect">
            <a:avLst/>
          </a:prstGeom>
          <a:noFill/>
          <a:ln>
            <a:noFill/>
          </a:ln>
        </p:spPr>
      </p:pic>
      <p:cxnSp>
        <p:nvCxnSpPr>
          <p:cNvPr id="1077" name="Google Shape;1077;p42"/>
          <p:cNvCxnSpPr/>
          <p:nvPr/>
        </p:nvCxnSpPr>
        <p:spPr>
          <a:xfrm rot="10800000">
            <a:off x="5217833" y="4505046"/>
            <a:ext cx="0" cy="397097"/>
          </a:xfrm>
          <a:prstGeom prst="straightConnector1">
            <a:avLst/>
          </a:prstGeom>
          <a:noFill/>
          <a:ln w="19050" cap="flat" cmpd="sng">
            <a:solidFill>
              <a:srgbClr val="FBCCE2"/>
            </a:solidFill>
            <a:prstDash val="solid"/>
            <a:round/>
            <a:headEnd type="none" w="sm" len="sm"/>
            <a:tailEnd type="none" w="sm" len="sm"/>
          </a:ln>
        </p:spPr>
      </p:cxnSp>
      <p:cxnSp>
        <p:nvCxnSpPr>
          <p:cNvPr id="1078" name="Google Shape;1078;p42"/>
          <p:cNvCxnSpPr/>
          <p:nvPr/>
        </p:nvCxnSpPr>
        <p:spPr>
          <a:xfrm rot="10800000">
            <a:off x="4845446" y="2462954"/>
            <a:ext cx="0" cy="331727"/>
          </a:xfrm>
          <a:prstGeom prst="straightConnector1">
            <a:avLst/>
          </a:prstGeom>
          <a:noFill/>
          <a:ln w="19050" cap="flat" cmpd="sng">
            <a:solidFill>
              <a:schemeClr val="accent2"/>
            </a:solidFill>
            <a:prstDash val="solid"/>
            <a:round/>
            <a:headEnd type="none" w="sm" len="sm"/>
            <a:tailEnd type="none" w="sm" len="sm"/>
          </a:ln>
        </p:spPr>
      </p:cxnSp>
      <p:cxnSp>
        <p:nvCxnSpPr>
          <p:cNvPr id="1079" name="Google Shape;1079;p42"/>
          <p:cNvCxnSpPr/>
          <p:nvPr/>
        </p:nvCxnSpPr>
        <p:spPr>
          <a:xfrm rot="10800000">
            <a:off x="2980864" y="2462954"/>
            <a:ext cx="0" cy="331727"/>
          </a:xfrm>
          <a:prstGeom prst="straightConnector1">
            <a:avLst/>
          </a:prstGeom>
          <a:noFill/>
          <a:ln w="19050" cap="flat" cmpd="sng">
            <a:solidFill>
              <a:schemeClr val="accent2"/>
            </a:solidFill>
            <a:prstDash val="solid"/>
            <a:round/>
            <a:headEnd type="none" w="sm" len="sm"/>
            <a:tailEnd type="none" w="sm" len="sm"/>
          </a:ln>
        </p:spPr>
      </p:cxnSp>
      <p:pic>
        <p:nvPicPr>
          <p:cNvPr id="1080" name="Google Shape;1080;p42" descr="Marke 4 mit einfarbiger Füllung"/>
          <p:cNvPicPr preferRelativeResize="0"/>
          <p:nvPr/>
        </p:nvPicPr>
        <p:blipFill rotWithShape="1">
          <a:blip r:embed="rId7">
            <a:alphaModFix/>
          </a:blip>
          <a:srcRect/>
          <a:stretch/>
        </p:blipFill>
        <p:spPr>
          <a:xfrm>
            <a:off x="3028614" y="2538817"/>
            <a:ext cx="180000" cy="180000"/>
          </a:xfrm>
          <a:prstGeom prst="rect">
            <a:avLst/>
          </a:prstGeom>
          <a:noFill/>
          <a:ln>
            <a:noFill/>
          </a:ln>
        </p:spPr>
      </p:pic>
      <p:pic>
        <p:nvPicPr>
          <p:cNvPr id="1081" name="Google Shape;1081;p42" descr="Marke 4 mit einfarbiger Füllung"/>
          <p:cNvPicPr preferRelativeResize="0"/>
          <p:nvPr/>
        </p:nvPicPr>
        <p:blipFill rotWithShape="1">
          <a:blip r:embed="rId7">
            <a:alphaModFix/>
          </a:blip>
          <a:srcRect/>
          <a:stretch/>
        </p:blipFill>
        <p:spPr>
          <a:xfrm>
            <a:off x="4892379" y="2538817"/>
            <a:ext cx="180000" cy="180000"/>
          </a:xfrm>
          <a:prstGeom prst="rect">
            <a:avLst/>
          </a:prstGeom>
          <a:noFill/>
          <a:ln>
            <a:noFill/>
          </a:ln>
        </p:spPr>
      </p:pic>
      <p:pic>
        <p:nvPicPr>
          <p:cNvPr id="1082" name="Google Shape;1082;p42" descr="Marke 4 mit einfarbiger Füllung"/>
          <p:cNvPicPr preferRelativeResize="0"/>
          <p:nvPr/>
        </p:nvPicPr>
        <p:blipFill rotWithShape="1">
          <a:blip r:embed="rId7">
            <a:alphaModFix/>
          </a:blip>
          <a:srcRect/>
          <a:stretch/>
        </p:blipFill>
        <p:spPr>
          <a:xfrm>
            <a:off x="2155697" y="3822435"/>
            <a:ext cx="180000" cy="180000"/>
          </a:xfrm>
          <a:prstGeom prst="rect">
            <a:avLst/>
          </a:prstGeom>
          <a:noFill/>
          <a:ln>
            <a:noFill/>
          </a:ln>
        </p:spPr>
      </p:pic>
      <p:pic>
        <p:nvPicPr>
          <p:cNvPr id="1083" name="Google Shape;1083;p42" descr="Marke 4 mit einfarbiger Füllung"/>
          <p:cNvPicPr preferRelativeResize="0"/>
          <p:nvPr/>
        </p:nvPicPr>
        <p:blipFill rotWithShape="1">
          <a:blip r:embed="rId7">
            <a:alphaModFix/>
          </a:blip>
          <a:srcRect/>
          <a:stretch/>
        </p:blipFill>
        <p:spPr>
          <a:xfrm>
            <a:off x="5316068" y="3822435"/>
            <a:ext cx="180000" cy="180000"/>
          </a:xfrm>
          <a:prstGeom prst="rect">
            <a:avLst/>
          </a:prstGeom>
          <a:noFill/>
          <a:ln>
            <a:noFill/>
          </a:ln>
        </p:spPr>
      </p:pic>
      <p:pic>
        <p:nvPicPr>
          <p:cNvPr id="1084" name="Google Shape;1084;p42" descr="Marke 4 mit einfarbiger Füllung"/>
          <p:cNvPicPr preferRelativeResize="0"/>
          <p:nvPr/>
        </p:nvPicPr>
        <p:blipFill rotWithShape="1">
          <a:blip r:embed="rId7">
            <a:alphaModFix/>
          </a:blip>
          <a:srcRect/>
          <a:stretch/>
        </p:blipFill>
        <p:spPr>
          <a:xfrm>
            <a:off x="4712379" y="4613594"/>
            <a:ext cx="180000" cy="180000"/>
          </a:xfrm>
          <a:prstGeom prst="rect">
            <a:avLst/>
          </a:prstGeom>
          <a:noFill/>
          <a:ln>
            <a:noFill/>
          </a:ln>
        </p:spPr>
      </p:pic>
      <p:pic>
        <p:nvPicPr>
          <p:cNvPr id="1085" name="Google Shape;1085;p42" descr="Marke 6 mit einfarbiger Füllung"/>
          <p:cNvPicPr preferRelativeResize="0"/>
          <p:nvPr/>
        </p:nvPicPr>
        <p:blipFill rotWithShape="1">
          <a:blip r:embed="rId8">
            <a:alphaModFix/>
          </a:blip>
          <a:srcRect/>
          <a:stretch/>
        </p:blipFill>
        <p:spPr>
          <a:xfrm>
            <a:off x="5971945" y="2538817"/>
            <a:ext cx="180000" cy="180000"/>
          </a:xfrm>
          <a:prstGeom prst="rect">
            <a:avLst/>
          </a:prstGeom>
          <a:noFill/>
          <a:ln>
            <a:noFill/>
          </a:ln>
        </p:spPr>
      </p:pic>
      <p:pic>
        <p:nvPicPr>
          <p:cNvPr id="1086" name="Google Shape;1086;p42" descr="Marke 6 mit einfarbiger Füllung"/>
          <p:cNvPicPr preferRelativeResize="0"/>
          <p:nvPr/>
        </p:nvPicPr>
        <p:blipFill rotWithShape="1">
          <a:blip r:embed="rId8">
            <a:alphaModFix/>
          </a:blip>
          <a:srcRect/>
          <a:stretch/>
        </p:blipFill>
        <p:spPr>
          <a:xfrm>
            <a:off x="2448371" y="2538817"/>
            <a:ext cx="180000" cy="180000"/>
          </a:xfrm>
          <a:prstGeom prst="rect">
            <a:avLst/>
          </a:prstGeom>
          <a:noFill/>
          <a:ln>
            <a:noFill/>
          </a:ln>
        </p:spPr>
      </p:pic>
      <p:pic>
        <p:nvPicPr>
          <p:cNvPr id="1087" name="Google Shape;1087;p42" descr="Marke 6 mit einfarbiger Füllung"/>
          <p:cNvPicPr preferRelativeResize="0"/>
          <p:nvPr/>
        </p:nvPicPr>
        <p:blipFill rotWithShape="1">
          <a:blip r:embed="rId8">
            <a:alphaModFix/>
          </a:blip>
          <a:srcRect/>
          <a:stretch/>
        </p:blipFill>
        <p:spPr>
          <a:xfrm>
            <a:off x="3448537" y="3822435"/>
            <a:ext cx="180000" cy="180000"/>
          </a:xfrm>
          <a:prstGeom prst="rect">
            <a:avLst/>
          </a:prstGeom>
          <a:noFill/>
          <a:ln>
            <a:noFill/>
          </a:ln>
        </p:spPr>
      </p:pic>
      <p:pic>
        <p:nvPicPr>
          <p:cNvPr id="1088" name="Google Shape;1088;p42" descr="Marke 6 mit einfarbiger Füllung"/>
          <p:cNvPicPr preferRelativeResize="0"/>
          <p:nvPr/>
        </p:nvPicPr>
        <p:blipFill rotWithShape="1">
          <a:blip r:embed="rId8">
            <a:alphaModFix/>
          </a:blip>
          <a:srcRect/>
          <a:stretch/>
        </p:blipFill>
        <p:spPr>
          <a:xfrm>
            <a:off x="6617539" y="3822435"/>
            <a:ext cx="180000" cy="180000"/>
          </a:xfrm>
          <a:prstGeom prst="rect">
            <a:avLst/>
          </a:prstGeom>
          <a:noFill/>
          <a:ln>
            <a:noFill/>
          </a:ln>
        </p:spPr>
      </p:pic>
      <p:sp>
        <p:nvSpPr>
          <p:cNvPr id="1089" name="Google Shape;1089;p42"/>
          <p:cNvSpPr txBox="1"/>
          <p:nvPr/>
        </p:nvSpPr>
        <p:spPr>
          <a:xfrm>
            <a:off x="7616068" y="1935991"/>
            <a:ext cx="3370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Montserrat Medium"/>
              <a:buNone/>
            </a:pPr>
            <a:r>
              <a:rPr lang="en-US" sz="2000" i="0" u="none" strike="noStrike" cap="none">
                <a:solidFill>
                  <a:schemeClr val="dk2"/>
                </a:solidFill>
                <a:latin typeface="Montserrat Medium"/>
                <a:ea typeface="Montserrat Medium"/>
                <a:cs typeface="Montserrat Medium"/>
                <a:sym typeface="Montserrat Medium"/>
              </a:rPr>
              <a:t>Possible API workflows</a:t>
            </a:r>
            <a:endParaRPr sz="2000">
              <a:solidFill>
                <a:schemeClr val="dk2"/>
              </a:solidFill>
              <a:latin typeface="Montserrat Medium"/>
              <a:ea typeface="Montserrat Medium"/>
              <a:cs typeface="Montserrat Medium"/>
              <a:sym typeface="Montserrat Medium"/>
            </a:endParaRPr>
          </a:p>
        </p:txBody>
      </p:sp>
      <p:sp>
        <p:nvSpPr>
          <p:cNvPr id="1090" name="Google Shape;1090;p42"/>
          <p:cNvSpPr txBox="1"/>
          <p:nvPr/>
        </p:nvSpPr>
        <p:spPr>
          <a:xfrm>
            <a:off x="7616075" y="2406700"/>
            <a:ext cx="3162900" cy="2893059"/>
          </a:xfrm>
          <a:prstGeom prst="rect">
            <a:avLst/>
          </a:prstGeom>
          <a:noFill/>
          <a:ln>
            <a:noFill/>
          </a:ln>
        </p:spPr>
        <p:txBody>
          <a:bodyPr spcFirstLastPara="1" wrap="square" lIns="91425" tIns="45700" rIns="91425" bIns="45700" anchor="t" anchorCtr="0">
            <a:spAutoFit/>
          </a:bodyPr>
          <a:lstStyle/>
          <a:p>
            <a:pPr marL="228600" marR="0" lvl="0" indent="-241300" algn="l" rtl="0">
              <a:lnSpc>
                <a:spcPct val="100000"/>
              </a:lnSpc>
              <a:spcBef>
                <a:spcPts val="0"/>
              </a:spcBef>
              <a:spcAft>
                <a:spcPts val="0"/>
              </a:spcAft>
              <a:buClr>
                <a:schemeClr val="dk1"/>
              </a:buClr>
              <a:buSzPts val="1400"/>
              <a:buFont typeface="Montserrat"/>
              <a:buAutoNum type="arabicPeriod"/>
            </a:pPr>
            <a:r>
              <a:rPr lang="en-US" i="0" u="none" strike="noStrike" cap="none" dirty="0">
                <a:solidFill>
                  <a:schemeClr val="dk1"/>
                </a:solidFill>
                <a:latin typeface="Montserrat Light"/>
                <a:ea typeface="Montserrat Light"/>
                <a:cs typeface="Montserrat Light"/>
                <a:sym typeface="Montserrat Light"/>
              </a:rPr>
              <a:t>Catalog published from SEP   to portals</a:t>
            </a:r>
            <a:endParaRPr dirty="0">
              <a:latin typeface="Montserrat Light"/>
              <a:ea typeface="Montserrat Light"/>
              <a:cs typeface="Montserrat Light"/>
              <a:sym typeface="Montserrat Light"/>
            </a:endParaRPr>
          </a:p>
          <a:p>
            <a:pPr marL="228600" marR="0" lvl="0" indent="-241300" algn="l" rtl="0">
              <a:lnSpc>
                <a:spcPct val="100000"/>
              </a:lnSpc>
              <a:spcBef>
                <a:spcPts val="0"/>
              </a:spcBef>
              <a:spcAft>
                <a:spcPts val="0"/>
              </a:spcAft>
              <a:buClr>
                <a:schemeClr val="dk1"/>
              </a:buClr>
              <a:buSzPts val="1400"/>
              <a:buFont typeface="Montserrat"/>
              <a:buAutoNum type="arabicPeriod"/>
            </a:pPr>
            <a:r>
              <a:rPr lang="en-US" dirty="0">
                <a:solidFill>
                  <a:schemeClr val="dk1"/>
                </a:solidFill>
                <a:latin typeface="Montserrat Light"/>
                <a:ea typeface="Montserrat Light"/>
                <a:cs typeface="Montserrat Light"/>
                <a:sym typeface="Montserrat Light"/>
              </a:rPr>
              <a:t>Customer onboarding to SEP</a:t>
            </a:r>
            <a:endParaRPr i="0" u="none" strike="noStrike" cap="none" dirty="0">
              <a:solidFill>
                <a:schemeClr val="dk1"/>
              </a:solidFill>
              <a:latin typeface="Montserrat Light"/>
              <a:ea typeface="Montserrat Light"/>
              <a:cs typeface="Montserrat Light"/>
              <a:sym typeface="Montserrat Light"/>
            </a:endParaRPr>
          </a:p>
          <a:p>
            <a:pPr marL="228600" marR="0" lvl="0" indent="-241300" algn="l" rtl="0">
              <a:lnSpc>
                <a:spcPct val="100000"/>
              </a:lnSpc>
              <a:spcBef>
                <a:spcPts val="0"/>
              </a:spcBef>
              <a:spcAft>
                <a:spcPts val="0"/>
              </a:spcAft>
              <a:buClr>
                <a:schemeClr val="dk1"/>
              </a:buClr>
              <a:buSzPts val="1400"/>
              <a:buFont typeface="Montserrat"/>
              <a:buAutoNum type="arabicPeriod"/>
            </a:pPr>
            <a:r>
              <a:rPr lang="en-US" dirty="0">
                <a:solidFill>
                  <a:schemeClr val="dk1"/>
                </a:solidFill>
                <a:latin typeface="Montserrat Light"/>
                <a:ea typeface="Montserrat Light"/>
                <a:cs typeface="Montserrat Light"/>
                <a:sym typeface="Montserrat Light"/>
              </a:rPr>
              <a:t>Customer orders API, SEP sends credentials to access API</a:t>
            </a:r>
            <a:endParaRPr dirty="0">
              <a:latin typeface="Montserrat Light"/>
              <a:ea typeface="Montserrat Light"/>
              <a:cs typeface="Montserrat Light"/>
              <a:sym typeface="Montserrat Light"/>
            </a:endParaRPr>
          </a:p>
          <a:p>
            <a:pPr marL="228600" marR="0" lvl="0" indent="-241300" algn="l" rtl="0">
              <a:spcBef>
                <a:spcPts val="0"/>
              </a:spcBef>
              <a:spcAft>
                <a:spcPts val="0"/>
              </a:spcAft>
              <a:buClr>
                <a:schemeClr val="dk1"/>
              </a:buClr>
              <a:buSzPts val="1400"/>
              <a:buFont typeface="Montserrat"/>
              <a:buAutoNum type="arabicPeriod"/>
            </a:pPr>
            <a:r>
              <a:rPr lang="en-US" dirty="0">
                <a:solidFill>
                  <a:schemeClr val="dk1"/>
                </a:solidFill>
                <a:latin typeface="Montserrat Light"/>
                <a:ea typeface="Montserrat Light"/>
                <a:cs typeface="Montserrat Light"/>
                <a:sym typeface="Montserrat Light"/>
              </a:rPr>
              <a:t>If necessary SEP requests user consent for API.  Capacity management is done. Customer uses API. SEP performs metering and rating.</a:t>
            </a:r>
            <a:endParaRPr dirty="0">
              <a:latin typeface="Montserrat Light"/>
              <a:ea typeface="Montserrat Light"/>
              <a:cs typeface="Montserrat Light"/>
              <a:sym typeface="Montserrat Light"/>
            </a:endParaRPr>
          </a:p>
          <a:p>
            <a:pPr marL="228600" marR="0" lvl="0" indent="-241300" algn="l" rtl="0">
              <a:spcBef>
                <a:spcPts val="0"/>
              </a:spcBef>
              <a:spcAft>
                <a:spcPts val="0"/>
              </a:spcAft>
              <a:buClr>
                <a:schemeClr val="dk1"/>
              </a:buClr>
              <a:buSzPts val="1400"/>
              <a:buFont typeface="Montserrat"/>
              <a:buAutoNum type="arabicPeriod"/>
            </a:pPr>
            <a:r>
              <a:rPr lang="en-US" i="0" u="none" strike="noStrike" cap="none" dirty="0">
                <a:solidFill>
                  <a:schemeClr val="dk1"/>
                </a:solidFill>
                <a:latin typeface="Montserrat Light"/>
                <a:ea typeface="Montserrat Light"/>
                <a:cs typeface="Montserrat Light"/>
                <a:sym typeface="Montserrat Light"/>
              </a:rPr>
              <a:t>SEP </a:t>
            </a:r>
            <a:r>
              <a:rPr lang="en-US" i="0" u="none" strike="noStrike" cap="none" dirty="0" err="1">
                <a:solidFill>
                  <a:schemeClr val="dk1"/>
                </a:solidFill>
                <a:latin typeface="Montserrat Light"/>
                <a:ea typeface="Montserrat Light"/>
                <a:cs typeface="Montserrat Light"/>
                <a:sym typeface="Montserrat Light"/>
              </a:rPr>
              <a:t>initates</a:t>
            </a:r>
            <a:r>
              <a:rPr lang="en-US" i="0" u="none" strike="noStrike" cap="none" dirty="0">
                <a:solidFill>
                  <a:schemeClr val="dk1"/>
                </a:solidFill>
                <a:latin typeface="Montserrat Light"/>
                <a:ea typeface="Montserrat Light"/>
                <a:cs typeface="Montserrat Light"/>
                <a:sym typeface="Montserrat Light"/>
              </a:rPr>
              <a:t> billing for wholesale and retail</a:t>
            </a:r>
            <a:endParaRPr dirty="0">
              <a:latin typeface="Montserrat Light"/>
              <a:ea typeface="Montserrat Light"/>
              <a:cs typeface="Montserrat Light"/>
              <a:sym typeface="Montserrat Light"/>
            </a:endParaRPr>
          </a:p>
          <a:p>
            <a:pPr marL="228600" marR="0" lvl="0" indent="-241300" algn="l" rtl="0">
              <a:spcBef>
                <a:spcPts val="0"/>
              </a:spcBef>
              <a:spcAft>
                <a:spcPts val="0"/>
              </a:spcAft>
              <a:buClr>
                <a:schemeClr val="dk1"/>
              </a:buClr>
              <a:buSzPts val="1400"/>
              <a:buFont typeface="Montserrat"/>
              <a:buAutoNum type="arabicPeriod"/>
            </a:pPr>
            <a:r>
              <a:rPr lang="en-US" i="0" u="none" strike="noStrike" cap="none" dirty="0">
                <a:solidFill>
                  <a:schemeClr val="dk1"/>
                </a:solidFill>
                <a:latin typeface="Montserrat Light"/>
                <a:ea typeface="Montserrat Light"/>
                <a:cs typeface="Montserrat Light"/>
                <a:sym typeface="Montserrat Light"/>
              </a:rPr>
              <a:t>Customer offboarding</a:t>
            </a:r>
            <a:endParaRPr dirty="0">
              <a:latin typeface="Montserrat Light"/>
              <a:ea typeface="Montserrat Light"/>
              <a:cs typeface="Montserrat Light"/>
              <a:sym typeface="Montserrat Light"/>
            </a:endParaRPr>
          </a:p>
        </p:txBody>
      </p:sp>
      <p:sp>
        <p:nvSpPr>
          <p:cNvPr id="1091" name="Google Shape;1091;p42"/>
          <p:cNvSpPr/>
          <p:nvPr/>
        </p:nvSpPr>
        <p:spPr>
          <a:xfrm>
            <a:off x="7605875" y="5544400"/>
            <a:ext cx="3390600" cy="482100"/>
          </a:xfrm>
          <a:prstGeom prst="roundRect">
            <a:avLst>
              <a:gd name="adj" fmla="val 16667"/>
            </a:avLst>
          </a:prstGeom>
          <a:solidFill>
            <a:schemeClr val="dk2"/>
          </a:solidFill>
          <a:ln w="19050" cap="flat" cmpd="sng">
            <a:solidFill>
              <a:schemeClr val="dk2"/>
            </a:solidFill>
            <a:prstDash val="solid"/>
            <a:round/>
            <a:headEnd type="none" w="sm" len="sm"/>
            <a:tailEnd type="none" w="sm" len="sm"/>
          </a:ln>
        </p:spPr>
        <p:txBody>
          <a:bodyPr spcFirstLastPara="1" wrap="square" lIns="72000" tIns="72000" rIns="72000" bIns="72000" anchor="ctr" anchorCtr="0">
            <a:noAutofit/>
          </a:bodyPr>
          <a:lstStyle/>
          <a:p>
            <a:pPr marL="0" marR="0" lvl="0" indent="0" algn="ctr" rtl="0">
              <a:lnSpc>
                <a:spcPct val="100000"/>
              </a:lnSpc>
              <a:spcBef>
                <a:spcPts val="0"/>
              </a:spcBef>
              <a:spcAft>
                <a:spcPts val="0"/>
              </a:spcAft>
              <a:buClr>
                <a:schemeClr val="dk1"/>
              </a:buClr>
              <a:buSzPts val="1400"/>
              <a:buFont typeface="Montserrat Light"/>
              <a:buNone/>
            </a:pPr>
            <a:endParaRPr/>
          </a:p>
        </p:txBody>
      </p:sp>
      <p:cxnSp>
        <p:nvCxnSpPr>
          <p:cNvPr id="1092" name="Google Shape;1092;p42"/>
          <p:cNvCxnSpPr/>
          <p:nvPr/>
        </p:nvCxnSpPr>
        <p:spPr>
          <a:xfrm rot="10800000">
            <a:off x="7790775" y="5659445"/>
            <a:ext cx="0" cy="252000"/>
          </a:xfrm>
          <a:prstGeom prst="straightConnector1">
            <a:avLst/>
          </a:prstGeom>
          <a:noFill/>
          <a:ln w="19050" cap="flat" cmpd="sng">
            <a:solidFill>
              <a:schemeClr val="accent2"/>
            </a:solidFill>
            <a:prstDash val="solid"/>
            <a:round/>
            <a:headEnd type="none" w="sm" len="sm"/>
            <a:tailEnd type="none" w="sm" len="sm"/>
          </a:ln>
        </p:spPr>
      </p:cxnSp>
      <p:sp>
        <p:nvSpPr>
          <p:cNvPr id="1093" name="Google Shape;1093;p42"/>
          <p:cNvSpPr txBox="1"/>
          <p:nvPr/>
        </p:nvSpPr>
        <p:spPr>
          <a:xfrm>
            <a:off x="7808100" y="5647000"/>
            <a:ext cx="111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lt1"/>
                </a:solidFill>
                <a:latin typeface="Montserrat Medium"/>
                <a:ea typeface="Montserrat Medium"/>
                <a:cs typeface="Montserrat Medium"/>
                <a:sym typeface="Montserrat Medium"/>
              </a:rPr>
              <a:t>Service API</a:t>
            </a:r>
            <a:endParaRPr sz="1200" i="0" u="none" strike="noStrike" cap="none">
              <a:solidFill>
                <a:schemeClr val="lt1"/>
              </a:solidFill>
              <a:latin typeface="Montserrat Medium"/>
              <a:ea typeface="Montserrat Medium"/>
              <a:cs typeface="Montserrat Medium"/>
              <a:sym typeface="Montserrat Medium"/>
            </a:endParaRPr>
          </a:p>
        </p:txBody>
      </p:sp>
      <p:cxnSp>
        <p:nvCxnSpPr>
          <p:cNvPr id="1095" name="Google Shape;1095;p42"/>
          <p:cNvCxnSpPr/>
          <p:nvPr/>
        </p:nvCxnSpPr>
        <p:spPr>
          <a:xfrm rot="10800000">
            <a:off x="8999088" y="5659445"/>
            <a:ext cx="0" cy="252000"/>
          </a:xfrm>
          <a:prstGeom prst="straightConnector1">
            <a:avLst/>
          </a:prstGeom>
          <a:noFill/>
          <a:ln w="19050" cap="flat" cmpd="sng">
            <a:solidFill>
              <a:schemeClr val="accent5"/>
            </a:solidFill>
            <a:prstDash val="solid"/>
            <a:round/>
            <a:headEnd type="none" w="sm" len="sm"/>
            <a:tailEnd type="none" w="sm" len="sm"/>
          </a:ln>
        </p:spPr>
      </p:cxnSp>
      <p:sp>
        <p:nvSpPr>
          <p:cNvPr id="1096" name="Google Shape;1096;p42"/>
          <p:cNvSpPr txBox="1"/>
          <p:nvPr/>
        </p:nvSpPr>
        <p:spPr>
          <a:xfrm>
            <a:off x="9016421" y="5647000"/>
            <a:ext cx="7347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lt1"/>
                </a:solidFill>
                <a:latin typeface="Montserrat Medium"/>
                <a:ea typeface="Montserrat Medium"/>
                <a:cs typeface="Montserrat Medium"/>
                <a:sym typeface="Montserrat Medium"/>
              </a:rPr>
              <a:t>IT API</a:t>
            </a:r>
            <a:endParaRPr sz="1200" i="0" u="none" strike="noStrike" cap="none">
              <a:solidFill>
                <a:schemeClr val="lt1"/>
              </a:solidFill>
              <a:latin typeface="Montserrat Medium"/>
              <a:ea typeface="Montserrat Medium"/>
              <a:cs typeface="Montserrat Medium"/>
              <a:sym typeface="Montserrat Medium"/>
            </a:endParaRPr>
          </a:p>
        </p:txBody>
      </p:sp>
      <p:cxnSp>
        <p:nvCxnSpPr>
          <p:cNvPr id="1097" name="Google Shape;1097;p42"/>
          <p:cNvCxnSpPr/>
          <p:nvPr/>
        </p:nvCxnSpPr>
        <p:spPr>
          <a:xfrm rot="10800000">
            <a:off x="9779275" y="5659445"/>
            <a:ext cx="0" cy="252000"/>
          </a:xfrm>
          <a:prstGeom prst="straightConnector1">
            <a:avLst/>
          </a:prstGeom>
          <a:noFill/>
          <a:ln w="19050" cap="flat" cmpd="sng">
            <a:solidFill>
              <a:srgbClr val="FF0000"/>
            </a:solidFill>
            <a:prstDash val="solid"/>
            <a:round/>
            <a:headEnd type="none" w="sm" len="sm"/>
            <a:tailEnd type="none" w="sm" len="sm"/>
          </a:ln>
        </p:spPr>
      </p:cxnSp>
      <p:sp>
        <p:nvSpPr>
          <p:cNvPr id="1098" name="Google Shape;1098;p42"/>
          <p:cNvSpPr txBox="1"/>
          <p:nvPr/>
        </p:nvSpPr>
        <p:spPr>
          <a:xfrm>
            <a:off x="9796600" y="5647000"/>
            <a:ext cx="11181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a:solidFill>
                  <a:schemeClr val="lt1"/>
                </a:solidFill>
                <a:latin typeface="Montserrat Medium"/>
                <a:ea typeface="Montserrat Medium"/>
                <a:cs typeface="Montserrat Medium"/>
                <a:sym typeface="Montserrat Medium"/>
              </a:rPr>
              <a:t>Operate API</a:t>
            </a:r>
            <a:endParaRPr sz="1200" i="0" u="none" strike="noStrike" cap="none">
              <a:solidFill>
                <a:schemeClr val="lt1"/>
              </a:solidFill>
              <a:latin typeface="Montserrat Medium"/>
              <a:ea typeface="Montserrat Medium"/>
              <a:cs typeface="Montserrat Medium"/>
              <a:sym typeface="Montserrat Medium"/>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43"/>
          <p:cNvSpPr txBox="1">
            <a:spLocks noGrp="1"/>
          </p:cNvSpPr>
          <p:nvPr>
            <p:ph type="title"/>
          </p:nvPr>
        </p:nvSpPr>
        <p:spPr>
          <a:xfrm>
            <a:off x="422850" y="417173"/>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operators</a:t>
            </a:r>
            <a:br>
              <a:rPr lang="en-US"/>
            </a:br>
            <a:r>
              <a:rPr lang="en-US"/>
              <a:t>to work in CAMARA</a:t>
            </a:r>
            <a:endParaRPr/>
          </a:p>
        </p:txBody>
      </p:sp>
      <p:sp>
        <p:nvSpPr>
          <p:cNvPr id="1104" name="Google Shape;1104;p43"/>
          <p:cNvSpPr txBox="1"/>
          <p:nvPr/>
        </p:nvSpPr>
        <p:spPr>
          <a:xfrm>
            <a:off x="500675" y="2671652"/>
            <a:ext cx="5126400" cy="2635593"/>
          </a:xfrm>
          <a:prstGeom prst="rect">
            <a:avLst/>
          </a:prstGeom>
          <a:solidFill>
            <a:srgbClr val="3A9BF3"/>
          </a:solidFill>
          <a:ln>
            <a:noFill/>
          </a:ln>
        </p:spPr>
        <p:txBody>
          <a:bodyPr spcFirstLastPara="1" wrap="square" lIns="228600" tIns="228600" rIns="228600" bIns="228600" anchor="t" anchorCtr="0">
            <a:spAutoFit/>
          </a:bodyPr>
          <a:lstStyle/>
          <a:p>
            <a:pPr marL="0" marR="0" lvl="0" indent="0" algn="l" rtl="0">
              <a:lnSpc>
                <a:spcPct val="115000"/>
              </a:lnSpc>
              <a:spcBef>
                <a:spcPts val="1400"/>
              </a:spcBef>
              <a:spcAft>
                <a:spcPts val="0"/>
              </a:spcAft>
              <a:buClr>
                <a:schemeClr val="dk1"/>
              </a:buClr>
              <a:buSzPts val="1100"/>
              <a:buFont typeface="Montserrat Light"/>
              <a:buNone/>
            </a:pPr>
            <a:r>
              <a:rPr lang="en-US" sz="2000" dirty="0">
                <a:solidFill>
                  <a:schemeClr val="lt1"/>
                </a:solidFill>
                <a:latin typeface="Montserrat Medium"/>
                <a:ea typeface="Montserrat Medium"/>
                <a:cs typeface="Montserrat Medium"/>
                <a:sym typeface="Montserrat Medium"/>
              </a:rPr>
              <a:t>Collaborative Innovation</a:t>
            </a:r>
            <a:endParaRPr sz="2000" dirty="0">
              <a:solidFill>
                <a:schemeClr val="lt1"/>
              </a:solidFill>
              <a:latin typeface="Montserrat Medium"/>
              <a:ea typeface="Montserrat Medium"/>
              <a:cs typeface="Montserrat Medium"/>
              <a:sym typeface="Montserrat Medium"/>
            </a:endParaRPr>
          </a:p>
          <a:p>
            <a:pPr marL="457200" marR="0" lvl="0" indent="-317500" algn="l" rtl="0">
              <a:lnSpc>
                <a:spcPct val="115000"/>
              </a:lnSpc>
              <a:spcBef>
                <a:spcPts val="1200"/>
              </a:spcBef>
              <a:spcAft>
                <a:spcPts val="0"/>
              </a:spcAft>
              <a:buClr>
                <a:schemeClr val="lt1"/>
              </a:buClr>
              <a:buSzPts val="1400"/>
              <a:buFont typeface="Montserrat Light"/>
              <a:buChar char="●"/>
            </a:pPr>
            <a:r>
              <a:rPr lang="en-US" dirty="0">
                <a:solidFill>
                  <a:schemeClr val="lt1"/>
                </a:solidFill>
                <a:latin typeface="Montserrat Light"/>
                <a:ea typeface="Montserrat Light"/>
                <a:cs typeface="Montserrat Light"/>
                <a:sym typeface="Montserrat Light"/>
              </a:rPr>
              <a:t>Industry Collaboration</a:t>
            </a:r>
            <a:endParaRPr dirty="0">
              <a:solidFill>
                <a:schemeClr val="lt1"/>
              </a:solidFill>
              <a:latin typeface="Montserrat Light"/>
              <a:ea typeface="Montserrat Light"/>
              <a:cs typeface="Montserrat Light"/>
              <a:sym typeface="Montserrat Light"/>
            </a:endParaRPr>
          </a:p>
          <a:p>
            <a:pPr marL="457200" marR="0" lvl="0" indent="-317500" algn="l" rtl="0">
              <a:lnSpc>
                <a:spcPct val="115000"/>
              </a:lnSpc>
              <a:spcBef>
                <a:spcPts val="0"/>
              </a:spcBef>
              <a:spcAft>
                <a:spcPts val="0"/>
              </a:spcAft>
              <a:buClr>
                <a:schemeClr val="lt1"/>
              </a:buClr>
              <a:buSzPts val="1400"/>
              <a:buFont typeface="Montserrat Light"/>
              <a:buChar char="●"/>
            </a:pPr>
            <a:r>
              <a:rPr lang="en-US" dirty="0">
                <a:solidFill>
                  <a:schemeClr val="lt1"/>
                </a:solidFill>
                <a:latin typeface="Montserrat Light"/>
                <a:ea typeface="Montserrat Light"/>
                <a:cs typeface="Montserrat Light"/>
                <a:sym typeface="Montserrat Light"/>
              </a:rPr>
              <a:t>Standardization: contribute to development of industry standards, ensuring interoperability and consistency across networks and services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dirty="0">
                <a:solidFill>
                  <a:schemeClr val="lt1"/>
                </a:solidFill>
                <a:latin typeface="Montserrat Light"/>
                <a:ea typeface="Montserrat Light"/>
                <a:cs typeface="Montserrat Light"/>
                <a:sym typeface="Montserrat Light"/>
              </a:rPr>
              <a:t>Bring in your requirements!</a:t>
            </a:r>
          </a:p>
          <a:p>
            <a:pPr marL="457200" marR="0" lvl="0" indent="-317500" algn="l" rtl="0">
              <a:lnSpc>
                <a:spcPct val="115000"/>
              </a:lnSpc>
              <a:spcBef>
                <a:spcPts val="0"/>
              </a:spcBef>
              <a:spcAft>
                <a:spcPts val="0"/>
              </a:spcAft>
              <a:buClr>
                <a:schemeClr val="lt1"/>
              </a:buClr>
              <a:buSzPts val="1400"/>
              <a:buFont typeface="Montserrat Light"/>
              <a:buChar char="●"/>
            </a:pPr>
            <a:endParaRPr dirty="0">
              <a:solidFill>
                <a:schemeClr val="lt1"/>
              </a:solidFill>
              <a:latin typeface="Montserrat Light"/>
              <a:ea typeface="Montserrat Light"/>
              <a:cs typeface="Montserrat Light"/>
              <a:sym typeface="Montserrat Light"/>
            </a:endParaRPr>
          </a:p>
        </p:txBody>
      </p:sp>
      <p:sp>
        <p:nvSpPr>
          <p:cNvPr id="1105" name="Google Shape;1105;p43"/>
          <p:cNvSpPr txBox="1"/>
          <p:nvPr/>
        </p:nvSpPr>
        <p:spPr>
          <a:xfrm>
            <a:off x="5894999" y="1984949"/>
            <a:ext cx="5126400" cy="4066241"/>
          </a:xfrm>
          <a:prstGeom prst="rect">
            <a:avLst/>
          </a:prstGeom>
          <a:solidFill>
            <a:srgbClr val="3A9BF3"/>
          </a:solidFill>
          <a:ln>
            <a:noFill/>
          </a:ln>
        </p:spPr>
        <p:txBody>
          <a:bodyPr spcFirstLastPara="1" wrap="square" lIns="228600" tIns="228600" rIns="228600" bIns="228600" anchor="t" anchorCtr="0">
            <a:spAutoFit/>
          </a:bodyPr>
          <a:lstStyle/>
          <a:p>
            <a:pPr marL="0" marR="0" lvl="0" indent="0" algn="l" rtl="0">
              <a:lnSpc>
                <a:spcPct val="115000"/>
              </a:lnSpc>
              <a:spcBef>
                <a:spcPts val="1400"/>
              </a:spcBef>
              <a:spcAft>
                <a:spcPts val="0"/>
              </a:spcAft>
              <a:buClr>
                <a:schemeClr val="dk1"/>
              </a:buClr>
              <a:buSzPts val="1100"/>
              <a:buFont typeface="Montserrat Light"/>
              <a:buNone/>
            </a:pPr>
            <a:r>
              <a:rPr lang="en-US" sz="2000" b="0" dirty="0">
                <a:solidFill>
                  <a:schemeClr val="lt1"/>
                </a:solidFill>
                <a:latin typeface="Montserrat Medium"/>
                <a:ea typeface="Montserrat Medium"/>
                <a:cs typeface="Montserrat Medium"/>
                <a:sym typeface="Montserrat Medium"/>
              </a:rPr>
              <a:t>Networking and Partnerships</a:t>
            </a:r>
            <a:endParaRPr sz="2000" dirty="0">
              <a:solidFill>
                <a:schemeClr val="lt1"/>
              </a:solidFill>
            </a:endParaRPr>
          </a:p>
          <a:p>
            <a:pPr marL="457200" marR="0" lvl="0" indent="-317500" algn="l" rtl="0">
              <a:lnSpc>
                <a:spcPct val="115000"/>
              </a:lnSpc>
              <a:spcBef>
                <a:spcPts val="120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Access to a growing global network of industry leaders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Technological Advancements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Knowledge Exchange</a:t>
            </a:r>
            <a:endParaRPr b="0" dirty="0">
              <a:solidFill>
                <a:schemeClr val="lt1"/>
              </a:solidFill>
              <a:latin typeface="Montserrat Light"/>
              <a:ea typeface="Montserrat Light"/>
              <a:cs typeface="Montserrat Light"/>
              <a:sym typeface="Montserrat Light"/>
            </a:endParaRPr>
          </a:p>
          <a:p>
            <a:pPr marL="0" marR="0" lvl="0" indent="0" algn="l" rtl="0">
              <a:lnSpc>
                <a:spcPct val="115000"/>
              </a:lnSpc>
              <a:spcBef>
                <a:spcPts val="1400"/>
              </a:spcBef>
              <a:spcAft>
                <a:spcPts val="0"/>
              </a:spcAft>
              <a:buClr>
                <a:schemeClr val="dk1"/>
              </a:buClr>
              <a:buSzPts val="1100"/>
              <a:buFont typeface="Montserrat Light"/>
              <a:buNone/>
            </a:pPr>
            <a:r>
              <a:rPr lang="en-US" sz="2000" b="0" dirty="0">
                <a:solidFill>
                  <a:schemeClr val="lt1"/>
                </a:solidFill>
                <a:latin typeface="Montserrat Medium"/>
                <a:ea typeface="Montserrat Medium"/>
                <a:cs typeface="Montserrat Medium"/>
                <a:sym typeface="Montserrat Medium"/>
              </a:rPr>
              <a:t>Shared Resources</a:t>
            </a:r>
            <a:endParaRPr sz="2000" dirty="0">
              <a:solidFill>
                <a:schemeClr val="lt1"/>
              </a:solidFill>
            </a:endParaRPr>
          </a:p>
          <a:p>
            <a:pPr marL="457200" marR="0" lvl="0" indent="-317500" algn="l" rtl="0">
              <a:lnSpc>
                <a:spcPct val="115000"/>
              </a:lnSpc>
              <a:spcBef>
                <a:spcPts val="120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Collaborative projects often lead to cost savings through shared resources and reduced duplication of efforts</a:t>
            </a:r>
            <a:endParaRPr dirty="0">
              <a:solidFill>
                <a:schemeClr val="lt1"/>
              </a:solidFill>
            </a:endParaRPr>
          </a:p>
          <a:p>
            <a:pPr marL="457200" marR="0" lvl="0" indent="-317500" algn="l" rtl="0">
              <a:lnSpc>
                <a:spcPct val="115000"/>
              </a:lnSpc>
              <a:spcBef>
                <a:spcPts val="0"/>
              </a:spcBef>
              <a:spcAft>
                <a:spcPts val="0"/>
              </a:spcAft>
              <a:buClr>
                <a:schemeClr val="lt1"/>
              </a:buClr>
              <a:buSzPts val="1400"/>
              <a:buFont typeface="Montserrat Light"/>
              <a:buChar char="●"/>
            </a:pPr>
            <a:r>
              <a:rPr lang="en-US" b="0" dirty="0">
                <a:solidFill>
                  <a:schemeClr val="lt1"/>
                </a:solidFill>
                <a:latin typeface="Montserrat Light"/>
                <a:ea typeface="Montserrat Light"/>
                <a:cs typeface="Montserrat Light"/>
                <a:sym typeface="Montserrat Light"/>
              </a:rPr>
              <a:t>Benefit from the collective research efforts</a:t>
            </a:r>
          </a:p>
          <a:p>
            <a:pPr marL="457200" marR="0" lvl="0" indent="-317500" algn="l" rtl="0">
              <a:lnSpc>
                <a:spcPct val="115000"/>
              </a:lnSpc>
              <a:spcBef>
                <a:spcPts val="0"/>
              </a:spcBef>
              <a:spcAft>
                <a:spcPts val="0"/>
              </a:spcAft>
              <a:buClr>
                <a:schemeClr val="lt1"/>
              </a:buClr>
              <a:buSzPts val="1400"/>
              <a:buFont typeface="Montserrat Light"/>
              <a:buChar char="●"/>
            </a:pPr>
            <a:endParaRPr dirty="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44"/>
          <p:cNvSpPr txBox="1">
            <a:spLocks noGrp="1"/>
          </p:cNvSpPr>
          <p:nvPr>
            <p:ph type="title"/>
          </p:nvPr>
        </p:nvSpPr>
        <p:spPr>
          <a:xfrm>
            <a:off x="434125" y="441611"/>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Benefit for operators</a:t>
            </a:r>
            <a:br>
              <a:rPr lang="en-US"/>
            </a:br>
            <a:r>
              <a:rPr lang="en-US"/>
              <a:t>to work in CAMARA</a:t>
            </a:r>
            <a:endParaRPr/>
          </a:p>
        </p:txBody>
      </p:sp>
      <p:sp>
        <p:nvSpPr>
          <p:cNvPr id="1112" name="Google Shape;1112;p44"/>
          <p:cNvSpPr txBox="1"/>
          <p:nvPr/>
        </p:nvSpPr>
        <p:spPr>
          <a:xfrm>
            <a:off x="434125" y="2205785"/>
            <a:ext cx="83889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Montserrat Light"/>
              <a:buNone/>
            </a:pPr>
            <a:r>
              <a:rPr lang="en-US" sz="2000" dirty="0">
                <a:solidFill>
                  <a:schemeClr val="dk2"/>
                </a:solidFill>
                <a:latin typeface="Montserrat Medium"/>
                <a:ea typeface="Montserrat Medium"/>
                <a:cs typeface="Montserrat Medium"/>
                <a:sym typeface="Montserrat Medium"/>
              </a:rPr>
              <a:t>Why Join CAMARA as a sponsor /member?</a:t>
            </a:r>
            <a:endParaRPr sz="2000" dirty="0">
              <a:solidFill>
                <a:schemeClr val="dk2"/>
              </a:solidFill>
              <a:latin typeface="Montserrat Medium"/>
              <a:ea typeface="Montserrat Medium"/>
              <a:cs typeface="Montserrat Medium"/>
              <a:sym typeface="Montserrat Medium"/>
            </a:endParaRPr>
          </a:p>
        </p:txBody>
      </p:sp>
      <p:sp>
        <p:nvSpPr>
          <p:cNvPr id="1113" name="Google Shape;1113;p44"/>
          <p:cNvSpPr/>
          <p:nvPr/>
        </p:nvSpPr>
        <p:spPr>
          <a:xfrm>
            <a:off x="434125" y="2960475"/>
            <a:ext cx="3026400" cy="1090200"/>
          </a:xfrm>
          <a:prstGeom prst="roundRect">
            <a:avLst>
              <a:gd name="adj" fmla="val 16667"/>
            </a:avLst>
          </a:prstGeom>
          <a:solidFill>
            <a:srgbClr val="3A9BF3"/>
          </a:solidFill>
          <a:ln w="9525" cap="flat" cmpd="sng">
            <a:solidFill>
              <a:srgbClr val="CFE2F3"/>
            </a:solidFill>
            <a:prstDash val="solid"/>
            <a:round/>
            <a:headEnd type="none" w="sm" len="sm"/>
            <a:tailEnd type="none" w="sm" len="sm"/>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Seat on the Governing Board to influence CAMARA strategy</a:t>
            </a:r>
            <a:endParaRPr>
              <a:solidFill>
                <a:schemeClr val="lt1"/>
              </a:solidFill>
              <a:latin typeface="Montserrat Medium"/>
              <a:ea typeface="Montserrat Medium"/>
              <a:cs typeface="Montserrat Medium"/>
              <a:sym typeface="Montserrat Medium"/>
            </a:endParaRPr>
          </a:p>
        </p:txBody>
      </p:sp>
      <p:sp>
        <p:nvSpPr>
          <p:cNvPr id="1114" name="Google Shape;1114;p44"/>
          <p:cNvSpPr/>
          <p:nvPr/>
        </p:nvSpPr>
        <p:spPr>
          <a:xfrm>
            <a:off x="4200575" y="2960475"/>
            <a:ext cx="3026400" cy="10902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Elevate your Brand</a:t>
            </a:r>
            <a:endParaRPr>
              <a:solidFill>
                <a:schemeClr val="lt1"/>
              </a:solidFill>
              <a:latin typeface="Montserrat Medium"/>
              <a:ea typeface="Montserrat Medium"/>
              <a:cs typeface="Montserrat Medium"/>
              <a:sym typeface="Montserrat Medium"/>
            </a:endParaRPr>
          </a:p>
        </p:txBody>
      </p:sp>
      <p:sp>
        <p:nvSpPr>
          <p:cNvPr id="1115" name="Google Shape;1115;p44"/>
          <p:cNvSpPr/>
          <p:nvPr/>
        </p:nvSpPr>
        <p:spPr>
          <a:xfrm>
            <a:off x="434125" y="4478001"/>
            <a:ext cx="3026400" cy="9921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Discounts on Linux Foundation events &amp; programs</a:t>
            </a:r>
            <a:endParaRPr>
              <a:solidFill>
                <a:schemeClr val="lt1"/>
              </a:solidFill>
              <a:latin typeface="Montserrat Medium"/>
              <a:ea typeface="Montserrat Medium"/>
              <a:cs typeface="Montserrat Medium"/>
              <a:sym typeface="Montserrat Medium"/>
            </a:endParaRPr>
          </a:p>
        </p:txBody>
      </p:sp>
      <p:sp>
        <p:nvSpPr>
          <p:cNvPr id="1116" name="Google Shape;1116;p44"/>
          <p:cNvSpPr/>
          <p:nvPr/>
        </p:nvSpPr>
        <p:spPr>
          <a:xfrm>
            <a:off x="7967025" y="4478001"/>
            <a:ext cx="3026400" cy="9921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Platform to showcase thought leadership </a:t>
            </a:r>
            <a:endParaRPr>
              <a:solidFill>
                <a:schemeClr val="lt1"/>
              </a:solidFill>
              <a:latin typeface="Montserrat Medium"/>
              <a:ea typeface="Montserrat Medium"/>
              <a:cs typeface="Montserrat Medium"/>
              <a:sym typeface="Montserrat Medium"/>
            </a:endParaRPr>
          </a:p>
        </p:txBody>
      </p:sp>
      <p:sp>
        <p:nvSpPr>
          <p:cNvPr id="1117" name="Google Shape;1117;p44"/>
          <p:cNvSpPr/>
          <p:nvPr/>
        </p:nvSpPr>
        <p:spPr>
          <a:xfrm>
            <a:off x="4200575" y="4478001"/>
            <a:ext cx="3026400" cy="9921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Help ensure the Project continues to provide needed governance &amp; infrastructure</a:t>
            </a:r>
            <a:endParaRPr>
              <a:solidFill>
                <a:schemeClr val="lt1"/>
              </a:solidFill>
              <a:latin typeface="Montserrat Medium"/>
              <a:ea typeface="Montserrat Medium"/>
              <a:cs typeface="Montserrat Medium"/>
              <a:sym typeface="Montserrat Medium"/>
            </a:endParaRPr>
          </a:p>
        </p:txBody>
      </p:sp>
      <p:sp>
        <p:nvSpPr>
          <p:cNvPr id="1118" name="Google Shape;1118;p44"/>
          <p:cNvSpPr/>
          <p:nvPr/>
        </p:nvSpPr>
        <p:spPr>
          <a:xfrm>
            <a:off x="7967025" y="2960475"/>
            <a:ext cx="3026400" cy="1090200"/>
          </a:xfrm>
          <a:prstGeom prst="roundRect">
            <a:avLst>
              <a:gd name="adj" fmla="val 16667"/>
            </a:avLst>
          </a:prstGeom>
          <a:solidFill>
            <a:srgbClr val="3A9BF3"/>
          </a:solidFill>
          <a:ln>
            <a:noFill/>
          </a:ln>
        </p:spPr>
        <p:txBody>
          <a:bodyPr spcFirstLastPara="1" wrap="square" lIns="228600" tIns="228600" rIns="228600" bIns="228600" anchor="ctr" anchorCtr="0">
            <a:noAutofit/>
          </a:bodyPr>
          <a:lstStyle/>
          <a:p>
            <a:pPr marL="0" marR="0" lvl="0" indent="0" algn="ctr" rtl="0">
              <a:spcBef>
                <a:spcPts val="0"/>
              </a:spcBef>
              <a:spcAft>
                <a:spcPts val="0"/>
              </a:spcAft>
              <a:buClr>
                <a:schemeClr val="dk1"/>
              </a:buClr>
              <a:buSzPts val="1500"/>
              <a:buFont typeface="Montserrat Light"/>
              <a:buNone/>
            </a:pPr>
            <a:r>
              <a:rPr lang="en-US">
                <a:solidFill>
                  <a:schemeClr val="lt1"/>
                </a:solidFill>
                <a:latin typeface="Montserrat Medium"/>
                <a:ea typeface="Montserrat Medium"/>
                <a:cs typeface="Montserrat Medium"/>
                <a:sym typeface="Montserrat Medium"/>
              </a:rPr>
              <a:t>Signal Support &amp; Commitment to open API development</a:t>
            </a:r>
            <a:endParaRPr>
              <a:solidFill>
                <a:schemeClr val="lt1"/>
              </a:solidFill>
              <a:latin typeface="Montserrat Medium"/>
              <a:ea typeface="Montserrat Medium"/>
              <a:cs typeface="Montserrat Medium"/>
              <a:sym typeface="Montserrat Medium"/>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45"/>
          <p:cNvSpPr txBox="1"/>
          <p:nvPr/>
        </p:nvSpPr>
        <p:spPr>
          <a:xfrm>
            <a:off x="444375" y="1760550"/>
            <a:ext cx="10614300" cy="3679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Clr>
                <a:schemeClr val="dk1"/>
              </a:buClr>
              <a:buSzPts val="1100"/>
              <a:buFont typeface="Montserrat Light"/>
              <a:buNone/>
            </a:pPr>
            <a:r>
              <a:rPr lang="en-US" sz="2000" dirty="0">
                <a:solidFill>
                  <a:schemeClr val="dk2"/>
                </a:solidFill>
                <a:latin typeface="Montserrat Medium"/>
                <a:ea typeface="Montserrat Medium"/>
                <a:cs typeface="Montserrat Medium"/>
                <a:sym typeface="Montserrat Medium"/>
              </a:rPr>
              <a:t>Individuals and organizations who are application developers / API consumers (e.g. enterprises and startups), aggregators, cloud operators, telco operators, network equipment vendors, system integrators, and software vendors are welcome to join CAMARA.</a:t>
            </a:r>
            <a:endParaRPr sz="2000" dirty="0">
              <a:solidFill>
                <a:schemeClr val="dk2"/>
              </a:solidFill>
              <a:latin typeface="Montserrat Medium"/>
              <a:ea typeface="Montserrat Medium"/>
              <a:cs typeface="Montserrat Medium"/>
              <a:sym typeface="Montserrat Medium"/>
            </a:endParaRPr>
          </a:p>
          <a:p>
            <a:pPr marL="0" marR="0" lvl="0" indent="0" algn="l" rtl="0">
              <a:lnSpc>
                <a:spcPct val="115000"/>
              </a:lnSpc>
              <a:spcBef>
                <a:spcPts val="1200"/>
              </a:spcBef>
              <a:spcAft>
                <a:spcPts val="0"/>
              </a:spcAft>
              <a:buClr>
                <a:schemeClr val="dk1"/>
              </a:buClr>
              <a:buSzPts val="1100"/>
              <a:buFont typeface="Montserrat Light"/>
              <a:buNone/>
            </a:pPr>
            <a:endParaRPr sz="1600" dirty="0">
              <a:solidFill>
                <a:srgbClr val="222222"/>
              </a:solidFill>
              <a:latin typeface="Montserrat Light"/>
              <a:ea typeface="Montserrat Light"/>
              <a:cs typeface="Montserrat Light"/>
              <a:sym typeface="Montserrat Light"/>
            </a:endParaRPr>
          </a:p>
          <a:p>
            <a:pPr marL="0" marR="0" lvl="0" indent="0" algn="l" rtl="0">
              <a:lnSpc>
                <a:spcPct val="115000"/>
              </a:lnSpc>
              <a:spcBef>
                <a:spcPts val="1200"/>
              </a:spcBef>
              <a:spcAft>
                <a:spcPts val="0"/>
              </a:spcAft>
              <a:buClr>
                <a:schemeClr val="dk1"/>
              </a:buClr>
              <a:buSzPts val="1100"/>
              <a:buFont typeface="Montserrat Light"/>
              <a:buNone/>
            </a:pPr>
            <a:r>
              <a:rPr lang="en-US" dirty="0">
                <a:solidFill>
                  <a:srgbClr val="222222"/>
                </a:solidFill>
                <a:latin typeface="Montserrat Light"/>
                <a:ea typeface="Montserrat Light"/>
                <a:cs typeface="Montserrat Light"/>
                <a:sym typeface="Montserrat Light"/>
              </a:rPr>
              <a:t>For organizations:</a:t>
            </a:r>
            <a:endParaRPr dirty="0">
              <a:solidFill>
                <a:srgbClr val="222222"/>
              </a:solidFill>
              <a:latin typeface="Montserrat Light"/>
              <a:ea typeface="Montserrat Light"/>
              <a:cs typeface="Montserrat Light"/>
              <a:sym typeface="Montserrat Light"/>
            </a:endParaRPr>
          </a:p>
          <a:p>
            <a:pPr marL="457200" marR="0" lvl="0" indent="-317500" algn="l" rtl="0">
              <a:lnSpc>
                <a:spcPct val="115000"/>
              </a:lnSpc>
              <a:spcBef>
                <a:spcPts val="1000"/>
              </a:spcBef>
              <a:spcAft>
                <a:spcPts val="0"/>
              </a:spcAft>
              <a:buClr>
                <a:srgbClr val="3A9BF3"/>
              </a:buClr>
              <a:buSzPts val="1400"/>
              <a:buFont typeface="Montserrat Light"/>
              <a:buChar char="●"/>
            </a:pPr>
            <a:r>
              <a:rPr lang="en-US" dirty="0">
                <a:solidFill>
                  <a:srgbClr val="222222"/>
                </a:solidFill>
                <a:latin typeface="Montserrat Light"/>
                <a:ea typeface="Montserrat Light"/>
                <a:cs typeface="Montserrat Light"/>
                <a:sym typeface="Montserrat Light"/>
              </a:rPr>
              <a:t>If you are interested to show your logo on the CAMARA website as </a:t>
            </a:r>
            <a:r>
              <a:rPr lang="en-US" dirty="0">
                <a:solidFill>
                  <a:schemeClr val="dk2"/>
                </a:solidFill>
                <a:latin typeface="Montserrat Medium"/>
                <a:ea typeface="Montserrat Medium"/>
                <a:cs typeface="Montserrat Medium"/>
                <a:sym typeface="Montserrat Medium"/>
              </a:rPr>
              <a:t>“Participating Organization”</a:t>
            </a:r>
            <a:r>
              <a:rPr lang="en-US" dirty="0">
                <a:solidFill>
                  <a:srgbClr val="222222"/>
                </a:solidFill>
                <a:latin typeface="Montserrat Light"/>
                <a:ea typeface="Montserrat Light"/>
                <a:cs typeface="Montserrat Light"/>
                <a:sym typeface="Montserrat Light"/>
              </a:rPr>
              <a:t>  send a .SVG version of it to </a:t>
            </a:r>
            <a:r>
              <a:rPr lang="en-US" dirty="0">
                <a:solidFill>
                  <a:srgbClr val="3A9BF3"/>
                </a:solidFill>
                <a:latin typeface="Montserrat Medium"/>
                <a:ea typeface="Montserrat Medium"/>
                <a:cs typeface="Montserrat Medium"/>
                <a:sym typeface="Montserrat Medium"/>
              </a:rPr>
              <a:t>adm@lists.camaraproject.org</a:t>
            </a:r>
            <a:r>
              <a:rPr lang="en-US" dirty="0">
                <a:solidFill>
                  <a:srgbClr val="222222"/>
                </a:solidFill>
                <a:latin typeface="Montserrat Light"/>
                <a:ea typeface="Montserrat Light"/>
                <a:cs typeface="Montserrat Light"/>
                <a:sym typeface="Montserrat Light"/>
              </a:rPr>
              <a:t>. Participation is free, without any fees or obligations.</a:t>
            </a:r>
            <a:endParaRPr dirty="0">
              <a:solidFill>
                <a:srgbClr val="222222"/>
              </a:solidFill>
              <a:latin typeface="Montserrat Light"/>
              <a:ea typeface="Montserrat Light"/>
              <a:cs typeface="Montserrat Light"/>
              <a:sym typeface="Montserrat Light"/>
            </a:endParaRPr>
          </a:p>
          <a:p>
            <a:pPr marL="457200" marR="0" lvl="0" indent="-317500" algn="l" rtl="0">
              <a:lnSpc>
                <a:spcPct val="115000"/>
              </a:lnSpc>
              <a:spcBef>
                <a:spcPts val="0"/>
              </a:spcBef>
              <a:spcAft>
                <a:spcPts val="0"/>
              </a:spcAft>
              <a:buClr>
                <a:srgbClr val="3A9BF3"/>
              </a:buClr>
              <a:buSzPts val="1400"/>
              <a:buFont typeface="Montserrat Light"/>
              <a:buChar char="●"/>
            </a:pPr>
            <a:r>
              <a:rPr lang="en-US" dirty="0">
                <a:solidFill>
                  <a:srgbClr val="222222"/>
                </a:solidFill>
                <a:latin typeface="Montserrat Light"/>
                <a:ea typeface="Montserrat Light"/>
                <a:cs typeface="Montserrat Light"/>
                <a:sym typeface="Montserrat Light"/>
              </a:rPr>
              <a:t>If you would like to become a </a:t>
            </a:r>
            <a:r>
              <a:rPr lang="en-US" dirty="0">
                <a:solidFill>
                  <a:schemeClr val="dk2"/>
                </a:solidFill>
                <a:latin typeface="Montserrat Medium"/>
                <a:ea typeface="Montserrat Medium"/>
                <a:cs typeface="Montserrat Medium"/>
                <a:sym typeface="Montserrat Medium"/>
              </a:rPr>
              <a:t>CAMARA sponsor</a:t>
            </a:r>
            <a:r>
              <a:rPr lang="en-US" dirty="0">
                <a:solidFill>
                  <a:srgbClr val="222222"/>
                </a:solidFill>
                <a:latin typeface="Montserrat Medium"/>
                <a:ea typeface="Montserrat Medium"/>
                <a:cs typeface="Montserrat Medium"/>
                <a:sym typeface="Montserrat Medium"/>
              </a:rPr>
              <a:t> </a:t>
            </a:r>
            <a:r>
              <a:rPr lang="en-US" dirty="0">
                <a:solidFill>
                  <a:srgbClr val="222222"/>
                </a:solidFill>
                <a:latin typeface="Montserrat Light"/>
                <a:ea typeface="Montserrat Light"/>
                <a:cs typeface="Montserrat Light"/>
                <a:sym typeface="Montserrat Light"/>
              </a:rPr>
              <a:t>please don’t hesitate to use the </a:t>
            </a:r>
            <a:r>
              <a:rPr lang="en-US" u="sng" dirty="0">
                <a:solidFill>
                  <a:srgbClr val="3A9BF3"/>
                </a:solid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enrollment link</a:t>
            </a:r>
            <a:r>
              <a:rPr lang="en-US" dirty="0">
                <a:solidFill>
                  <a:srgbClr val="222222"/>
                </a:solidFill>
                <a:latin typeface="Montserrat Light"/>
                <a:ea typeface="Montserrat Light"/>
                <a:cs typeface="Montserrat Light"/>
                <a:sym typeface="Montserrat Light"/>
              </a:rPr>
              <a:t>. The cost is depending on the kind of membership and the number of employees.</a:t>
            </a:r>
            <a:endParaRPr dirty="0">
              <a:solidFill>
                <a:srgbClr val="222222"/>
              </a:solidFill>
              <a:latin typeface="Montserrat Light"/>
              <a:ea typeface="Montserrat Light"/>
              <a:cs typeface="Montserrat Light"/>
              <a:sym typeface="Montserrat Light"/>
            </a:endParaRPr>
          </a:p>
          <a:p>
            <a:pPr marL="457200" marR="0" lvl="0" indent="-317500" algn="l" rtl="0">
              <a:lnSpc>
                <a:spcPct val="115000"/>
              </a:lnSpc>
              <a:spcBef>
                <a:spcPts val="0"/>
              </a:spcBef>
              <a:spcAft>
                <a:spcPts val="0"/>
              </a:spcAft>
              <a:buClr>
                <a:srgbClr val="3A9BF3"/>
              </a:buClr>
              <a:buSzPts val="1400"/>
              <a:buFont typeface="Montserrat Light"/>
              <a:buChar char="●"/>
            </a:pPr>
            <a:r>
              <a:rPr lang="en-US" dirty="0">
                <a:solidFill>
                  <a:srgbClr val="222222"/>
                </a:solidFill>
                <a:latin typeface="Montserrat Light"/>
                <a:ea typeface="Montserrat Light"/>
                <a:cs typeface="Montserrat Light"/>
                <a:sym typeface="Montserrat Light"/>
              </a:rPr>
              <a:t>Associate Members of The Linux Foundation can also join as </a:t>
            </a:r>
            <a:r>
              <a:rPr lang="en-US" dirty="0">
                <a:solidFill>
                  <a:schemeClr val="dk2"/>
                </a:solidFill>
                <a:latin typeface="Montserrat Medium"/>
                <a:ea typeface="Montserrat Medium"/>
                <a:cs typeface="Montserrat Medium"/>
                <a:sym typeface="Montserrat Medium"/>
              </a:rPr>
              <a:t>"Associating organization"</a:t>
            </a:r>
            <a:r>
              <a:rPr lang="en-US" dirty="0">
                <a:solidFill>
                  <a:srgbClr val="222222"/>
                </a:solidFill>
                <a:latin typeface="Montserrat Light"/>
                <a:ea typeface="Montserrat Light"/>
                <a:cs typeface="Montserrat Light"/>
                <a:sym typeface="Montserrat Light"/>
              </a:rPr>
              <a:t> for free, without any fees or obligations.</a:t>
            </a:r>
            <a:endParaRPr dirty="0">
              <a:solidFill>
                <a:srgbClr val="222222"/>
              </a:solidFill>
              <a:latin typeface="Montserrat Light"/>
              <a:ea typeface="Montserrat Light"/>
              <a:cs typeface="Montserrat Light"/>
              <a:sym typeface="Montserrat Light"/>
            </a:endParaRPr>
          </a:p>
          <a:p>
            <a:pPr marL="0" marR="0" lvl="0" indent="0" algn="l" rtl="0">
              <a:spcBef>
                <a:spcPts val="0"/>
              </a:spcBef>
              <a:spcAft>
                <a:spcPts val="0"/>
              </a:spcAft>
              <a:buClr>
                <a:schemeClr val="dk1"/>
              </a:buClr>
              <a:buSzPts val="1600"/>
              <a:buFont typeface="Montserrat Light"/>
              <a:buNone/>
            </a:pPr>
            <a:endParaRPr sz="1600" dirty="0">
              <a:solidFill>
                <a:srgbClr val="004750"/>
              </a:solidFill>
              <a:latin typeface="Montserrat Light"/>
              <a:ea typeface="Montserrat Light"/>
              <a:cs typeface="Montserrat Light"/>
              <a:sym typeface="Montserrat Light"/>
            </a:endParaRPr>
          </a:p>
        </p:txBody>
      </p:sp>
      <p:sp>
        <p:nvSpPr>
          <p:cNvPr id="1126" name="Google Shape;1126;p45"/>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Operators Getting Started</a:t>
            </a:r>
            <a:br>
              <a:rPr lang="en-US"/>
            </a:br>
            <a:r>
              <a:rPr lang="en-US"/>
              <a:t>with CAMARA</a:t>
            </a:r>
            <a:endParaRPr sz="28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24">
          <a:extLst>
            <a:ext uri="{FF2B5EF4-FFF2-40B4-BE49-F238E27FC236}">
              <a16:creationId xmlns:a16="http://schemas.microsoft.com/office/drawing/2014/main" id="{DD055127-3F7B-B580-20A8-1A0B41D510F7}"/>
            </a:ext>
          </a:extLst>
        </p:cNvPr>
        <p:cNvGrpSpPr/>
        <p:nvPr/>
      </p:nvGrpSpPr>
      <p:grpSpPr>
        <a:xfrm>
          <a:off x="0" y="0"/>
          <a:ext cx="0" cy="0"/>
          <a:chOff x="0" y="0"/>
          <a:chExt cx="0" cy="0"/>
        </a:xfrm>
      </p:grpSpPr>
      <p:sp>
        <p:nvSpPr>
          <p:cNvPr id="1126" name="Google Shape;1126;p45">
            <a:extLst>
              <a:ext uri="{FF2B5EF4-FFF2-40B4-BE49-F238E27FC236}">
                <a16:creationId xmlns:a16="http://schemas.microsoft.com/office/drawing/2014/main" id="{D96F9AF2-2C08-A91C-A911-39C2576B1AC7}"/>
              </a:ext>
            </a:extLst>
          </p:cNvPr>
          <p:cNvSpPr txBox="1">
            <a:spLocks noGrp="1"/>
          </p:cNvSpPr>
          <p:nvPr>
            <p:ph type="title"/>
          </p:nvPr>
        </p:nvSpPr>
        <p:spPr>
          <a:xfrm>
            <a:off x="444373" y="413152"/>
            <a:ext cx="10944300" cy="78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Operators Getting Started</a:t>
            </a:r>
            <a:br>
              <a:rPr lang="en-US"/>
            </a:br>
            <a:r>
              <a:rPr lang="en-US"/>
              <a:t>with CAMARA</a:t>
            </a:r>
            <a:endParaRPr sz="2800"/>
          </a:p>
        </p:txBody>
      </p:sp>
      <p:pic>
        <p:nvPicPr>
          <p:cNvPr id="3" name="Grafik 2">
            <a:extLst>
              <a:ext uri="{FF2B5EF4-FFF2-40B4-BE49-F238E27FC236}">
                <a16:creationId xmlns:a16="http://schemas.microsoft.com/office/drawing/2014/main" id="{45B6C80D-546B-0956-CD23-D8433C7F3DE4}"/>
              </a:ext>
            </a:extLst>
          </p:cNvPr>
          <p:cNvPicPr>
            <a:picLocks noChangeAspect="1"/>
          </p:cNvPicPr>
          <p:nvPr/>
        </p:nvPicPr>
        <p:blipFill>
          <a:blip r:embed="rId3"/>
          <a:stretch>
            <a:fillRect/>
          </a:stretch>
        </p:blipFill>
        <p:spPr>
          <a:xfrm>
            <a:off x="3427487" y="1771650"/>
            <a:ext cx="7353150" cy="4527959"/>
          </a:xfrm>
          <a:prstGeom prst="rect">
            <a:avLst/>
          </a:prstGeom>
          <a:ln w="3175">
            <a:solidFill>
              <a:schemeClr val="tx1"/>
            </a:solidFill>
          </a:ln>
        </p:spPr>
      </p:pic>
      <p:sp>
        <p:nvSpPr>
          <p:cNvPr id="4" name="Google Shape;1112;p44">
            <a:extLst>
              <a:ext uri="{FF2B5EF4-FFF2-40B4-BE49-F238E27FC236}">
                <a16:creationId xmlns:a16="http://schemas.microsoft.com/office/drawing/2014/main" id="{1B9EB6DE-AB47-62F8-CF50-42F04B84B375}"/>
              </a:ext>
            </a:extLst>
          </p:cNvPr>
          <p:cNvSpPr txBox="1"/>
          <p:nvPr/>
        </p:nvSpPr>
        <p:spPr>
          <a:xfrm>
            <a:off x="444373" y="2348660"/>
            <a:ext cx="2585300" cy="283150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Montserrat Light"/>
              <a:buNone/>
            </a:pPr>
            <a:r>
              <a:rPr lang="en-US" sz="2000" dirty="0">
                <a:solidFill>
                  <a:schemeClr val="dk2"/>
                </a:solidFill>
                <a:latin typeface="Montserrat Medium"/>
                <a:ea typeface="Montserrat Medium"/>
                <a:cs typeface="Montserrat Medium"/>
                <a:sym typeface="Montserrat Medium"/>
              </a:rPr>
              <a:t>Why Organizations Join CAMARA?</a:t>
            </a:r>
          </a:p>
          <a:p>
            <a:pPr marL="0" marR="0" lvl="0" indent="0" algn="l" rtl="0">
              <a:lnSpc>
                <a:spcPct val="100000"/>
              </a:lnSpc>
              <a:spcBef>
                <a:spcPts val="0"/>
              </a:spcBef>
              <a:spcAft>
                <a:spcPts val="0"/>
              </a:spcAft>
              <a:buClr>
                <a:srgbClr val="000000"/>
              </a:buClr>
              <a:buSzPts val="1400"/>
              <a:buFont typeface="Montserrat Light"/>
              <a:buNone/>
            </a:pPr>
            <a:endParaRPr lang="en-US" sz="2000" dirty="0">
              <a:solidFill>
                <a:schemeClr val="dk2"/>
              </a:solidFill>
              <a:latin typeface="Montserrat Medium"/>
              <a:ea typeface="Montserrat Medium"/>
              <a:cs typeface="Montserrat Medium"/>
              <a:sym typeface="Montserrat Medium"/>
            </a:endParaRPr>
          </a:p>
          <a:p>
            <a:pPr marL="0" marR="0" lvl="0" indent="0" algn="l" rtl="0">
              <a:lnSpc>
                <a:spcPct val="100000"/>
              </a:lnSpc>
              <a:spcBef>
                <a:spcPts val="0"/>
              </a:spcBef>
              <a:spcAft>
                <a:spcPts val="0"/>
              </a:spcAft>
              <a:buClr>
                <a:srgbClr val="000000"/>
              </a:buClr>
              <a:buSzPts val="1400"/>
              <a:buFont typeface="Montserrat Light"/>
              <a:buNone/>
            </a:pPr>
            <a:r>
              <a:rPr lang="en-US" dirty="0">
                <a:solidFill>
                  <a:schemeClr val="dk2"/>
                </a:solidFill>
                <a:latin typeface="Montserrat Medium"/>
                <a:ea typeface="Montserrat Medium"/>
                <a:cs typeface="Montserrat Medium"/>
                <a:sym typeface="Montserrat Medium"/>
              </a:rPr>
              <a:t>Aside from having a seat at the collaborative table to shape the future of the open telco API ecosystem, organizations join CAMARA as a sponsoring member to:</a:t>
            </a:r>
            <a:endParaRPr dirty="0">
              <a:solidFill>
                <a:schemeClr val="dk2"/>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24682908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4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Where are we going next…</a:t>
            </a:r>
            <a:endParaRPr/>
          </a:p>
        </p:txBody>
      </p:sp>
      <p:sp>
        <p:nvSpPr>
          <p:cNvPr id="1134" name="Google Shape;1134;p46"/>
          <p:cNvSpPr/>
          <p:nvPr/>
        </p:nvSpPr>
        <p:spPr>
          <a:xfrm>
            <a:off x="3028051" y="2320900"/>
            <a:ext cx="7586100" cy="870300"/>
          </a:xfrm>
          <a:prstGeom prst="rect">
            <a:avLst/>
          </a:prstGeom>
          <a:solidFill>
            <a:srgbClr val="FFBFAB"/>
          </a:solidFill>
          <a:ln>
            <a:noFill/>
          </a:ln>
        </p:spPr>
        <p:txBody>
          <a:bodyPr spcFirstLastPara="1" wrap="square" lIns="180000" tIns="45700" rIns="36000" bIns="45700" anchor="ctr" anchorCtr="0">
            <a:noAutofit/>
          </a:bodyPr>
          <a:lstStyle/>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Additional APIs and roadmap sync across CSPs, Aggregators and Hyperscalers</a:t>
            </a:r>
            <a:endParaRPr sz="2000">
              <a:solidFill>
                <a:schemeClr val="dk2"/>
              </a:solidFill>
            </a:endParaRPr>
          </a:p>
        </p:txBody>
      </p:sp>
      <p:sp>
        <p:nvSpPr>
          <p:cNvPr id="1135" name="Google Shape;1135;p46"/>
          <p:cNvSpPr/>
          <p:nvPr/>
        </p:nvSpPr>
        <p:spPr>
          <a:xfrm>
            <a:off x="3028050" y="3388300"/>
            <a:ext cx="7586100" cy="870300"/>
          </a:xfrm>
          <a:prstGeom prst="rect">
            <a:avLst/>
          </a:prstGeom>
          <a:solidFill>
            <a:srgbClr val="FFBFAB"/>
          </a:solidFill>
          <a:ln>
            <a:noFill/>
          </a:ln>
        </p:spPr>
        <p:txBody>
          <a:bodyPr spcFirstLastPara="1" wrap="square" lIns="180000" tIns="45700" rIns="36000" bIns="45700" anchor="ctr" anchorCtr="0">
            <a:noAutofit/>
          </a:bodyPr>
          <a:lstStyle/>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API lifecycle management consistency,</a:t>
            </a:r>
            <a:endParaRPr sz="2000">
              <a:solidFill>
                <a:schemeClr val="dk2"/>
              </a:solidFill>
            </a:endParaRPr>
          </a:p>
          <a:p>
            <a:pPr marL="0" marR="0" lvl="0" indent="0" algn="l" rtl="0">
              <a:spcBef>
                <a:spcPts val="0"/>
              </a:spcBef>
              <a:spcAft>
                <a:spcPts val="0"/>
              </a:spcAft>
              <a:buNone/>
            </a:pPr>
            <a:r>
              <a:rPr lang="en-US" sz="2000">
                <a:solidFill>
                  <a:schemeClr val="dk2"/>
                </a:solidFill>
                <a:latin typeface="Montserrat Light"/>
                <a:ea typeface="Montserrat Light"/>
                <a:cs typeface="Montserrat Light"/>
                <a:sym typeface="Montserrat Light"/>
              </a:rPr>
              <a:t>Documentation of API versioning and availability globally</a:t>
            </a:r>
            <a:r>
              <a:rPr lang="en-US" sz="1800">
                <a:solidFill>
                  <a:schemeClr val="dk2"/>
                </a:solidFill>
                <a:latin typeface="Montserrat Light"/>
                <a:ea typeface="Montserrat Light"/>
                <a:cs typeface="Montserrat Light"/>
                <a:sym typeface="Montserrat Light"/>
              </a:rPr>
              <a:t> </a:t>
            </a:r>
            <a:endParaRPr>
              <a:solidFill>
                <a:schemeClr val="dk2"/>
              </a:solidFill>
            </a:endParaRPr>
          </a:p>
        </p:txBody>
      </p:sp>
      <p:sp>
        <p:nvSpPr>
          <p:cNvPr id="1136" name="Google Shape;1136;p46"/>
          <p:cNvSpPr/>
          <p:nvPr/>
        </p:nvSpPr>
        <p:spPr>
          <a:xfrm>
            <a:off x="3028051" y="4455725"/>
            <a:ext cx="7586100" cy="870300"/>
          </a:xfrm>
          <a:prstGeom prst="rect">
            <a:avLst/>
          </a:prstGeom>
          <a:solidFill>
            <a:srgbClr val="FFBFAB"/>
          </a:solidFill>
          <a:ln>
            <a:noFill/>
          </a:ln>
        </p:spPr>
        <p:txBody>
          <a:bodyPr spcFirstLastPara="1" wrap="square" lIns="180000" tIns="45700" rIns="36000" bIns="45700" anchor="ctr" anchorCtr="0">
            <a:noAutofit/>
          </a:bodyPr>
          <a:lstStyle/>
          <a:p>
            <a:pPr marL="0" marR="0" lvl="0" indent="0" algn="l" rtl="0">
              <a:spcBef>
                <a:spcPts val="0"/>
              </a:spcBef>
              <a:spcAft>
                <a:spcPts val="0"/>
              </a:spcAft>
              <a:buNone/>
            </a:pPr>
            <a:r>
              <a:rPr lang="en-US" sz="2000" dirty="0">
                <a:solidFill>
                  <a:schemeClr val="dk2"/>
                </a:solidFill>
                <a:latin typeface="Montserrat Light"/>
                <a:ea typeface="Montserrat Light"/>
                <a:cs typeface="Montserrat Light"/>
                <a:sym typeface="Montserrat Light"/>
              </a:rPr>
              <a:t>Drive API Adoption (application developers and operators)</a:t>
            </a:r>
            <a:endParaRPr sz="2000" dirty="0">
              <a:solidFill>
                <a:schemeClr val="dk2"/>
              </a:solidFill>
            </a:endParaRPr>
          </a:p>
        </p:txBody>
      </p:sp>
      <p:sp>
        <p:nvSpPr>
          <p:cNvPr id="1137" name="Google Shape;1137;p46"/>
          <p:cNvSpPr/>
          <p:nvPr/>
        </p:nvSpPr>
        <p:spPr>
          <a:xfrm>
            <a:off x="1009203" y="2320899"/>
            <a:ext cx="1412400" cy="870300"/>
          </a:xfrm>
          <a:prstGeom prst="rect">
            <a:avLst/>
          </a:prstGeom>
          <a:solidFill>
            <a:srgbClr val="FFBFAB"/>
          </a:solidFill>
          <a:ln>
            <a:noFill/>
          </a:ln>
        </p:spPr>
        <p:txBody>
          <a:bodyPr spcFirstLastPara="1" wrap="square" lIns="72000" tIns="45700" rIns="36000" bIns="45700" anchor="ctr" anchorCtr="0">
            <a:noAutofit/>
          </a:bodyPr>
          <a:lstStyle/>
          <a:p>
            <a:pPr marL="0" marR="0" lvl="0" indent="0" algn="ctr" rtl="0">
              <a:spcBef>
                <a:spcPts val="0"/>
              </a:spcBef>
              <a:spcAft>
                <a:spcPts val="0"/>
              </a:spcAft>
              <a:buNone/>
            </a:pPr>
            <a:r>
              <a:rPr lang="en-US" sz="4400">
                <a:solidFill>
                  <a:schemeClr val="dk2"/>
                </a:solidFill>
                <a:latin typeface="Montserrat Light"/>
                <a:ea typeface="Montserrat Light"/>
                <a:cs typeface="Montserrat Light"/>
                <a:sym typeface="Montserrat Light"/>
              </a:rPr>
              <a:t>1</a:t>
            </a:r>
            <a:endParaRPr>
              <a:solidFill>
                <a:schemeClr val="dk2"/>
              </a:solidFill>
            </a:endParaRPr>
          </a:p>
        </p:txBody>
      </p:sp>
      <p:sp>
        <p:nvSpPr>
          <p:cNvPr id="1138" name="Google Shape;1138;p46"/>
          <p:cNvSpPr/>
          <p:nvPr/>
        </p:nvSpPr>
        <p:spPr>
          <a:xfrm>
            <a:off x="1009203" y="3388311"/>
            <a:ext cx="1412400" cy="870300"/>
          </a:xfrm>
          <a:prstGeom prst="rect">
            <a:avLst/>
          </a:prstGeom>
          <a:solidFill>
            <a:srgbClr val="FFBFAB"/>
          </a:solidFill>
          <a:ln>
            <a:noFill/>
          </a:ln>
        </p:spPr>
        <p:txBody>
          <a:bodyPr spcFirstLastPara="1" wrap="square" lIns="72000" tIns="45700" rIns="36000" bIns="45700" anchor="ctr" anchorCtr="0">
            <a:noAutofit/>
          </a:bodyPr>
          <a:lstStyle/>
          <a:p>
            <a:pPr marL="0" marR="0" lvl="0" indent="0" algn="ctr" rtl="0">
              <a:spcBef>
                <a:spcPts val="0"/>
              </a:spcBef>
              <a:spcAft>
                <a:spcPts val="0"/>
              </a:spcAft>
              <a:buNone/>
            </a:pPr>
            <a:r>
              <a:rPr lang="en-US" sz="4400">
                <a:solidFill>
                  <a:schemeClr val="dk2"/>
                </a:solidFill>
                <a:latin typeface="Montserrat Light"/>
                <a:ea typeface="Montserrat Light"/>
                <a:cs typeface="Montserrat Light"/>
                <a:sym typeface="Montserrat Light"/>
              </a:rPr>
              <a:t>2</a:t>
            </a:r>
            <a:endParaRPr>
              <a:solidFill>
                <a:schemeClr val="dk2"/>
              </a:solidFill>
            </a:endParaRPr>
          </a:p>
        </p:txBody>
      </p:sp>
      <p:sp>
        <p:nvSpPr>
          <p:cNvPr id="1139" name="Google Shape;1139;p46"/>
          <p:cNvSpPr/>
          <p:nvPr/>
        </p:nvSpPr>
        <p:spPr>
          <a:xfrm>
            <a:off x="1009202" y="4455723"/>
            <a:ext cx="1412400" cy="870300"/>
          </a:xfrm>
          <a:prstGeom prst="rect">
            <a:avLst/>
          </a:prstGeom>
          <a:solidFill>
            <a:srgbClr val="FFBFAB"/>
          </a:solidFill>
          <a:ln>
            <a:noFill/>
          </a:ln>
        </p:spPr>
        <p:txBody>
          <a:bodyPr spcFirstLastPara="1" wrap="square" lIns="72000" tIns="45700" rIns="36000" bIns="45700" anchor="ctr" anchorCtr="0">
            <a:noAutofit/>
          </a:bodyPr>
          <a:lstStyle/>
          <a:p>
            <a:pPr marL="0" marR="0" lvl="0" indent="0" algn="ctr" rtl="0">
              <a:spcBef>
                <a:spcPts val="0"/>
              </a:spcBef>
              <a:spcAft>
                <a:spcPts val="0"/>
              </a:spcAft>
              <a:buNone/>
            </a:pPr>
            <a:r>
              <a:rPr lang="en-US" sz="4400">
                <a:solidFill>
                  <a:schemeClr val="dk2"/>
                </a:solidFill>
                <a:latin typeface="Montserrat Light"/>
                <a:ea typeface="Montserrat Light"/>
                <a:cs typeface="Montserrat Light"/>
                <a:sym typeface="Montserrat Light"/>
              </a:rPr>
              <a:t>3</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5"/>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Key problems we try to solve </a:t>
            </a:r>
            <a:br>
              <a:rPr lang="en-US"/>
            </a:br>
            <a:r>
              <a:rPr lang="en-US"/>
              <a:t>Consistency Benefit</a:t>
            </a:r>
            <a:endParaRPr/>
          </a:p>
        </p:txBody>
      </p:sp>
      <p:sp>
        <p:nvSpPr>
          <p:cNvPr id="193" name="Google Shape;193;p5"/>
          <p:cNvSpPr txBox="1">
            <a:spLocks noGrp="1"/>
          </p:cNvSpPr>
          <p:nvPr>
            <p:ph type="body" idx="1"/>
          </p:nvPr>
        </p:nvSpPr>
        <p:spPr>
          <a:xfrm>
            <a:off x="577775" y="2448724"/>
            <a:ext cx="10944300" cy="26586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1200"/>
              </a:spcBef>
              <a:spcAft>
                <a:spcPts val="0"/>
              </a:spcAft>
              <a:buClr>
                <a:schemeClr val="dk2"/>
              </a:buClr>
              <a:buSzPts val="2400"/>
              <a:buNone/>
            </a:pPr>
            <a:r>
              <a:rPr lang="en-US" sz="2000">
                <a:solidFill>
                  <a:srgbClr val="3A9BF3"/>
                </a:solidFill>
                <a:latin typeface="Montserrat Medium"/>
                <a:ea typeface="Montserrat Medium"/>
                <a:cs typeface="Montserrat Medium"/>
                <a:sym typeface="Montserrat Medium"/>
              </a:rPr>
              <a:t>Availability</a:t>
            </a:r>
            <a:r>
              <a:rPr lang="en-US" sz="2000"/>
              <a:t> across telco networks and countries is necessary:</a:t>
            </a:r>
            <a:endParaRPr sz="2000"/>
          </a:p>
          <a:p>
            <a:pPr marL="342900" lvl="0" indent="-317500" algn="l" rtl="0">
              <a:lnSpc>
                <a:spcPct val="104000"/>
              </a:lnSpc>
              <a:spcBef>
                <a:spcPts val="1200"/>
              </a:spcBef>
              <a:spcAft>
                <a:spcPts val="0"/>
              </a:spcAft>
              <a:buClr>
                <a:srgbClr val="3A9BF3"/>
              </a:buClr>
              <a:buSzPts val="2000"/>
              <a:buFont typeface="Montserrat"/>
              <a:buChar char="•"/>
            </a:pPr>
            <a:r>
              <a:rPr lang="en-US" sz="2000"/>
              <a:t>To ensure seamless customer experience</a:t>
            </a:r>
            <a:endParaRPr sz="2000"/>
          </a:p>
          <a:p>
            <a:pPr marL="342900" lvl="0" indent="-317500" algn="l" rtl="0">
              <a:lnSpc>
                <a:spcPct val="104000"/>
              </a:lnSpc>
              <a:spcBef>
                <a:spcPts val="1200"/>
              </a:spcBef>
              <a:spcAft>
                <a:spcPts val="0"/>
              </a:spcAft>
              <a:buClr>
                <a:srgbClr val="3A9BF3"/>
              </a:buClr>
              <a:buSzPts val="2000"/>
              <a:buFont typeface="Montserrat"/>
              <a:buChar char="•"/>
            </a:pPr>
            <a:r>
              <a:rPr lang="en-US" sz="2000"/>
              <a:t>To accelerate technology development and commercial adoption (minimize implementation effort)</a:t>
            </a:r>
            <a:endParaRPr sz="2000"/>
          </a:p>
          <a:p>
            <a:pPr marL="342900" lvl="0" indent="-317500" algn="l" rtl="0">
              <a:lnSpc>
                <a:spcPct val="104000"/>
              </a:lnSpc>
              <a:spcBef>
                <a:spcPts val="1200"/>
              </a:spcBef>
              <a:spcAft>
                <a:spcPts val="0"/>
              </a:spcAft>
              <a:buClr>
                <a:srgbClr val="3A9BF3"/>
              </a:buClr>
              <a:buSzPts val="2000"/>
              <a:buFont typeface="Montserrat"/>
              <a:buChar char="•"/>
            </a:pPr>
            <a:r>
              <a:rPr lang="en-US" sz="2000"/>
              <a:t>To accelerate education and promotion</a:t>
            </a:r>
            <a:endParaRPr sz="1100"/>
          </a:p>
          <a:p>
            <a:pPr marL="342900" lvl="0" indent="-317500" algn="l" rtl="0">
              <a:lnSpc>
                <a:spcPct val="104000"/>
              </a:lnSpc>
              <a:spcBef>
                <a:spcPts val="1200"/>
              </a:spcBef>
              <a:spcAft>
                <a:spcPts val="0"/>
              </a:spcAft>
              <a:buClr>
                <a:srgbClr val="3A9BF3"/>
              </a:buClr>
              <a:buSzPts val="2000"/>
              <a:buFont typeface="Montserrat"/>
              <a:buChar char="•"/>
            </a:pPr>
            <a:r>
              <a:rPr lang="en-US" sz="2000"/>
              <a:t>To support application portability</a:t>
            </a:r>
            <a:endParaRPr sz="1100"/>
          </a:p>
          <a:p>
            <a:pPr marL="0" lvl="0" indent="0" algn="l" rtl="0">
              <a:lnSpc>
                <a:spcPct val="104000"/>
              </a:lnSpc>
              <a:spcBef>
                <a:spcPts val="1200"/>
              </a:spcBef>
              <a:spcAft>
                <a:spcPts val="0"/>
              </a:spcAft>
              <a:buClr>
                <a:schemeClr val="dk2"/>
              </a:buClr>
              <a:buSzPts val="2400"/>
              <a:buNone/>
            </a:pPr>
            <a:endParaRPr sz="2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pic>
        <p:nvPicPr>
          <p:cNvPr id="1146" name="Google Shape;1146;p47"/>
          <p:cNvPicPr preferRelativeResize="0"/>
          <p:nvPr/>
        </p:nvPicPr>
        <p:blipFill rotWithShape="1">
          <a:blip r:embed="rId3">
            <a:alphaModFix/>
          </a:blip>
          <a:srcRect/>
          <a:stretch/>
        </p:blipFill>
        <p:spPr>
          <a:xfrm>
            <a:off x="7954800" y="2357975"/>
            <a:ext cx="3556550" cy="3556550"/>
          </a:xfrm>
          <a:prstGeom prst="rect">
            <a:avLst/>
          </a:prstGeom>
          <a:noFill/>
          <a:ln>
            <a:noFill/>
          </a:ln>
        </p:spPr>
      </p:pic>
      <p:sp>
        <p:nvSpPr>
          <p:cNvPr id="1147" name="Google Shape;1147;p4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FFFF"/>
              </a:buClr>
              <a:buSzPts val="2800"/>
              <a:buFont typeface="Montserrat Light"/>
              <a:buNone/>
            </a:pPr>
            <a:r>
              <a:rPr lang="en-US" sz="2800">
                <a:solidFill>
                  <a:srgbClr val="FFFFFF"/>
                </a:solidFill>
              </a:rPr>
              <a:t>CAMARA</a:t>
            </a:r>
            <a:br>
              <a:rPr lang="en-US" sz="2800">
                <a:solidFill>
                  <a:srgbClr val="FFFFFF"/>
                </a:solidFill>
              </a:rPr>
            </a:br>
            <a:r>
              <a:rPr lang="en-US" sz="2800">
                <a:solidFill>
                  <a:srgbClr val="FFFFFF"/>
                </a:solidFill>
              </a:rPr>
              <a:t>Contacts</a:t>
            </a:r>
            <a:endParaRPr/>
          </a:p>
        </p:txBody>
      </p:sp>
      <p:sp>
        <p:nvSpPr>
          <p:cNvPr id="1148" name="Google Shape;1148;p47"/>
          <p:cNvSpPr txBox="1">
            <a:spLocks noGrp="1"/>
          </p:cNvSpPr>
          <p:nvPr>
            <p:ph type="body" idx="1"/>
          </p:nvPr>
        </p:nvSpPr>
        <p:spPr>
          <a:xfrm>
            <a:off x="444375" y="2011075"/>
            <a:ext cx="7711500" cy="41244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300"/>
              <a:buNone/>
            </a:pPr>
            <a:r>
              <a:rPr lang="en-US" sz="1200" dirty="0">
                <a:latin typeface="Montserrat Medium"/>
                <a:ea typeface="Montserrat Medium"/>
                <a:cs typeface="Montserrat Medium"/>
                <a:sym typeface="Montserrat Medium"/>
              </a:rPr>
              <a:t>Individuals and organizations from application developers / API consumers (e.g. enterprises and startups), aggregators, cloud operators, telco operators, network equipment vendors, system integrators, and software vendors are welcome to join CAMARA.  </a:t>
            </a:r>
            <a:endParaRPr sz="1200" dirty="0"/>
          </a:p>
          <a:p>
            <a:pPr marL="0" lvl="0" indent="0" algn="l" rtl="0">
              <a:lnSpc>
                <a:spcPct val="104000"/>
              </a:lnSpc>
              <a:spcBef>
                <a:spcPts val="1200"/>
              </a:spcBef>
              <a:spcAft>
                <a:spcPts val="0"/>
              </a:spcAft>
              <a:buClr>
                <a:schemeClr val="dk2"/>
              </a:buClr>
              <a:buSzPts val="1300"/>
              <a:buNone/>
            </a:pPr>
            <a:r>
              <a:rPr lang="en-US" sz="1200" dirty="0"/>
              <a:t>To access CAMARA technical resources like API definitions, API specifications or API code just visit the </a:t>
            </a:r>
            <a:r>
              <a:rPr lang="en-US" sz="1200" u="sng" dirty="0">
                <a:solidFill>
                  <a:schemeClr val="hlink"/>
                </a:solidFill>
                <a:latin typeface="Montserrat Medium"/>
                <a:ea typeface="Montserrat Medium"/>
                <a:cs typeface="Montserrat Medium"/>
                <a:sym typeface="Montserrat Medium"/>
                <a:hlinkClick r:id="rId4"/>
              </a:rPr>
              <a:t>CAMARA GitHub</a:t>
            </a:r>
            <a:r>
              <a:rPr lang="en-US" sz="1200" dirty="0"/>
              <a:t>. All resources are reachable without any prerequisite. To create issues and start contributing to CAMARA you need a free GitHub account without any further prerequisite. This participation is free, without any fees or obligation to work.</a:t>
            </a:r>
            <a:endParaRPr sz="1200" dirty="0"/>
          </a:p>
          <a:p>
            <a:pPr marL="0" lvl="0" indent="0" algn="l" rtl="0">
              <a:lnSpc>
                <a:spcPct val="104000"/>
              </a:lnSpc>
              <a:spcBef>
                <a:spcPts val="1200"/>
              </a:spcBef>
              <a:spcAft>
                <a:spcPts val="0"/>
              </a:spcAft>
              <a:buClr>
                <a:schemeClr val="dk2"/>
              </a:buClr>
              <a:buSzPts val="1300"/>
              <a:buNone/>
            </a:pPr>
            <a:r>
              <a:rPr lang="en-US" sz="1200" dirty="0"/>
              <a:t>If you are interested to be included in the CAMARA communication, please subscribe to </a:t>
            </a:r>
            <a:r>
              <a:rPr lang="en-US" sz="1200" u="sng" dirty="0">
                <a:solidFill>
                  <a:schemeClr val="hlink"/>
                </a:solidFill>
                <a:latin typeface="Montserrat Medium"/>
                <a:ea typeface="Montserrat Medium"/>
                <a:cs typeface="Montserrat Medium"/>
                <a:sym typeface="Montserrat Medium"/>
                <a:hlinkClick r:id="rId5"/>
              </a:rPr>
              <a:t>all+subscribe@lists.camaraproject.org</a:t>
            </a:r>
            <a:r>
              <a:rPr lang="en-US" sz="1200" dirty="0"/>
              <a:t>.  You may unsubscribe from CAMARA and these communications at any time. Participation is free.</a:t>
            </a:r>
            <a:endParaRPr sz="1200" dirty="0"/>
          </a:p>
          <a:p>
            <a:pPr marL="0" lvl="0" indent="0" algn="l" rtl="0">
              <a:lnSpc>
                <a:spcPct val="104000"/>
              </a:lnSpc>
              <a:spcBef>
                <a:spcPts val="1200"/>
              </a:spcBef>
              <a:spcAft>
                <a:spcPts val="0"/>
              </a:spcAft>
              <a:buClr>
                <a:schemeClr val="dk2"/>
              </a:buClr>
              <a:buSzPts val="1300"/>
              <a:buNone/>
            </a:pPr>
            <a:r>
              <a:rPr lang="en-US" sz="1200" dirty="0"/>
              <a:t>If you are interested to show your logo on the CAMARA website as “Participating Organization” you can send it to </a:t>
            </a:r>
            <a:r>
              <a:rPr lang="en-US" sz="1200" u="sng" dirty="0">
                <a:solidFill>
                  <a:schemeClr val="hlink"/>
                </a:solidFill>
                <a:latin typeface="Montserrat Medium"/>
                <a:ea typeface="Montserrat Medium"/>
                <a:cs typeface="Montserrat Medium"/>
                <a:sym typeface="Montserrat Medium"/>
                <a:hlinkClick r:id="rId6"/>
              </a:rPr>
              <a:t>adm@lists.camaraproject.org</a:t>
            </a:r>
            <a:r>
              <a:rPr lang="en-US" sz="1200" dirty="0"/>
              <a:t>. Participation is also free.</a:t>
            </a:r>
            <a:endParaRPr sz="1200" dirty="0"/>
          </a:p>
          <a:p>
            <a:pPr marL="0" lvl="0" indent="0" algn="l" rtl="0">
              <a:lnSpc>
                <a:spcPct val="104000"/>
              </a:lnSpc>
              <a:spcBef>
                <a:spcPts val="1200"/>
              </a:spcBef>
              <a:spcAft>
                <a:spcPts val="0"/>
              </a:spcAft>
              <a:buClr>
                <a:schemeClr val="dk2"/>
              </a:buClr>
              <a:buSzPts val="1300"/>
              <a:buNone/>
            </a:pPr>
            <a:r>
              <a:rPr lang="en-US" sz="1200" dirty="0"/>
              <a:t>If you would like to join as CAMARA sponsor or associating organization,  please don’t hesitate to use the enrollment link </a:t>
            </a:r>
            <a:r>
              <a:rPr lang="en-US" sz="1200" u="sng" dirty="0">
                <a:solidFill>
                  <a:schemeClr val="hlink"/>
                </a:solidFill>
                <a:latin typeface="Montserrat Medium"/>
                <a:ea typeface="Montserrat Medium"/>
                <a:cs typeface="Montserrat Medium"/>
                <a:sym typeface="Montserrat Medium"/>
                <a:hlinkClick r:id="rId7"/>
              </a:rPr>
              <a:t>https://enrollment.lfx.linuxfoundation.org/?project=camarafund</a:t>
            </a:r>
            <a:r>
              <a:rPr lang="en-US" sz="1200" dirty="0"/>
              <a:t>. Cost is depending on the kind of membership and the number of employees.</a:t>
            </a:r>
            <a:endParaRPr sz="12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48"/>
          <p:cNvSpPr/>
          <p:nvPr/>
        </p:nvSpPr>
        <p:spPr>
          <a:xfrm>
            <a:off x="-175" y="-125"/>
            <a:ext cx="11522100" cy="6484800"/>
          </a:xfrm>
          <a:prstGeom prst="rect">
            <a:avLst/>
          </a:prstGeom>
          <a:solidFill>
            <a:srgbClr val="FFFFFF">
              <a:alpha val="1518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Light"/>
              <a:ea typeface="Montserrat Light"/>
              <a:cs typeface="Montserrat Light"/>
              <a:sym typeface="Montserrat Light"/>
            </a:endParaRPr>
          </a:p>
        </p:txBody>
      </p:sp>
      <p:pic>
        <p:nvPicPr>
          <p:cNvPr id="1156" name="Google Shape;1156;p48" descr="Ein Bild, das Text, Clipart enthält.&#10;&#10;Automatisch generierte Beschreibung"/>
          <p:cNvPicPr preferRelativeResize="0"/>
          <p:nvPr/>
        </p:nvPicPr>
        <p:blipFill rotWithShape="1">
          <a:blip r:embed="rId3">
            <a:alphaModFix/>
          </a:blip>
          <a:srcRect/>
          <a:stretch/>
        </p:blipFill>
        <p:spPr>
          <a:xfrm>
            <a:off x="2745035" y="2661812"/>
            <a:ext cx="6032002" cy="11612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6"/>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Key problems we try to solve</a:t>
            </a:r>
            <a:br>
              <a:rPr lang="en-US"/>
            </a:br>
            <a:r>
              <a:rPr lang="en-US"/>
              <a:t>Simplicity Benefit</a:t>
            </a:r>
            <a:endParaRPr/>
          </a:p>
        </p:txBody>
      </p:sp>
      <p:sp>
        <p:nvSpPr>
          <p:cNvPr id="201" name="Google Shape;201;p6"/>
          <p:cNvSpPr txBox="1">
            <a:spLocks noGrp="1"/>
          </p:cNvSpPr>
          <p:nvPr>
            <p:ph type="body" idx="1"/>
          </p:nvPr>
        </p:nvSpPr>
        <p:spPr>
          <a:xfrm>
            <a:off x="444375" y="1979125"/>
            <a:ext cx="4138500" cy="38958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2000" dirty="0">
                <a:solidFill>
                  <a:srgbClr val="3A9BF3"/>
                </a:solidFill>
                <a:latin typeface="Montserrat Medium"/>
                <a:ea typeface="Montserrat Medium"/>
                <a:cs typeface="Montserrat Medium"/>
                <a:sym typeface="Montserrat Medium"/>
              </a:rPr>
              <a:t>Abstraction</a:t>
            </a:r>
            <a:r>
              <a:rPr lang="en-US" sz="2000" dirty="0"/>
              <a:t> by transformation from network capabilities to Service APIs is necessary:</a:t>
            </a:r>
            <a:endParaRPr sz="2000" dirty="0"/>
          </a:p>
          <a:p>
            <a:pPr marL="285750" lvl="0" indent="-311150" algn="l" rtl="0">
              <a:lnSpc>
                <a:spcPct val="104000"/>
              </a:lnSpc>
              <a:spcBef>
                <a:spcPts val="1200"/>
              </a:spcBef>
              <a:spcAft>
                <a:spcPts val="0"/>
              </a:spcAft>
              <a:buClr>
                <a:srgbClr val="3A9BF3"/>
              </a:buClr>
              <a:buSzPts val="2000"/>
              <a:buFont typeface="Montserrat"/>
              <a:buChar char="•"/>
            </a:pPr>
            <a:r>
              <a:rPr lang="en-US" sz="2000" dirty="0"/>
              <a:t>To simplify telco complexity making APIs easy to consume for customers with no telco expertise (user-friendly APIs)</a:t>
            </a:r>
            <a:endParaRPr sz="2000" dirty="0"/>
          </a:p>
          <a:p>
            <a:pPr marL="285750" lvl="0" indent="-311150" algn="l" rtl="0">
              <a:lnSpc>
                <a:spcPct val="104000"/>
              </a:lnSpc>
              <a:spcBef>
                <a:spcPts val="1200"/>
              </a:spcBef>
              <a:spcAft>
                <a:spcPts val="0"/>
              </a:spcAft>
              <a:buClr>
                <a:srgbClr val="3A9BF3"/>
              </a:buClr>
              <a:buSzPts val="2000"/>
              <a:buFont typeface="Montserrat"/>
              <a:buChar char="•"/>
            </a:pPr>
            <a:r>
              <a:rPr lang="en-US" sz="2000" dirty="0"/>
              <a:t>To satisfy data privacy and regulatory requirements</a:t>
            </a:r>
            <a:endParaRPr sz="2000" dirty="0"/>
          </a:p>
          <a:p>
            <a:pPr marL="285750" lvl="0" indent="-311150" algn="l" rtl="0">
              <a:lnSpc>
                <a:spcPct val="104000"/>
              </a:lnSpc>
              <a:spcBef>
                <a:spcPts val="1200"/>
              </a:spcBef>
              <a:spcAft>
                <a:spcPts val="0"/>
              </a:spcAft>
              <a:buClr>
                <a:srgbClr val="3A9BF3"/>
              </a:buClr>
              <a:buSzPts val="2000"/>
              <a:buFont typeface="Montserrat"/>
              <a:buChar char="•"/>
            </a:pPr>
            <a:r>
              <a:rPr lang="en-US" sz="2000" dirty="0"/>
              <a:t>To facilitate application to network integration</a:t>
            </a:r>
            <a:endParaRPr sz="2000" dirty="0"/>
          </a:p>
        </p:txBody>
      </p:sp>
      <p:grpSp>
        <p:nvGrpSpPr>
          <p:cNvPr id="2" name="Group 9">
            <a:extLst>
              <a:ext uri="{FF2B5EF4-FFF2-40B4-BE49-F238E27FC236}">
                <a16:creationId xmlns:a16="http://schemas.microsoft.com/office/drawing/2014/main" id="{8E451A65-5FF0-4155-9BD0-3E912E61851F}"/>
              </a:ext>
            </a:extLst>
          </p:cNvPr>
          <p:cNvGrpSpPr/>
          <p:nvPr/>
        </p:nvGrpSpPr>
        <p:grpSpPr>
          <a:xfrm>
            <a:off x="5370271" y="2341705"/>
            <a:ext cx="5296910" cy="3329008"/>
            <a:chOff x="5258678" y="2070538"/>
            <a:chExt cx="5296910" cy="3329008"/>
          </a:xfrm>
        </p:grpSpPr>
        <p:sp>
          <p:nvSpPr>
            <p:cNvPr id="3" name="TextBox 1">
              <a:extLst>
                <a:ext uri="{FF2B5EF4-FFF2-40B4-BE49-F238E27FC236}">
                  <a16:creationId xmlns:a16="http://schemas.microsoft.com/office/drawing/2014/main" id="{BA9F0F57-9AFE-33F1-3CC9-B2C2AE6C2E83}"/>
                </a:ext>
              </a:extLst>
            </p:cNvPr>
            <p:cNvSpPr txBox="1"/>
            <p:nvPr/>
          </p:nvSpPr>
          <p:spPr>
            <a:xfrm>
              <a:off x="6513423" y="5030214"/>
              <a:ext cx="2983509" cy="369332"/>
            </a:xfrm>
            <a:prstGeom prst="rect">
              <a:avLst/>
            </a:prstGeom>
            <a:solidFill>
              <a:schemeClr val="bg1"/>
            </a:solidFill>
          </p:spPr>
          <p:txBody>
            <a:bodyPr wrap="none" rtlCol="0">
              <a:spAutoFit/>
            </a:bodyPr>
            <a:lstStyle/>
            <a:p>
              <a:r>
                <a:rPr lang="en-US" sz="1800" dirty="0">
                  <a:latin typeface="Montserrat Light" panose="00000400000000000000" pitchFamily="2" charset="0"/>
                </a:rPr>
                <a:t>Southbound capabilities</a:t>
              </a:r>
            </a:p>
          </p:txBody>
        </p:sp>
        <p:sp>
          <p:nvSpPr>
            <p:cNvPr id="5" name="Rectangle 3">
              <a:extLst>
                <a:ext uri="{FF2B5EF4-FFF2-40B4-BE49-F238E27FC236}">
                  <a16:creationId xmlns:a16="http://schemas.microsoft.com/office/drawing/2014/main" id="{F054DC54-D1DC-F4F1-DAAA-B254CC922A18}"/>
                </a:ext>
              </a:extLst>
            </p:cNvPr>
            <p:cNvSpPr/>
            <p:nvPr/>
          </p:nvSpPr>
          <p:spPr>
            <a:xfrm>
              <a:off x="5258678" y="2070538"/>
              <a:ext cx="5296910" cy="750194"/>
            </a:xfrm>
            <a:prstGeom prst="rect">
              <a:avLst/>
            </a:prstGeom>
            <a:solidFill>
              <a:srgbClr val="0A8E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Light" panose="00000400000000000000" pitchFamily="2" charset="0"/>
                </a:rPr>
                <a:t>Service API</a:t>
              </a:r>
            </a:p>
          </p:txBody>
        </p:sp>
        <p:sp>
          <p:nvSpPr>
            <p:cNvPr id="6" name="Rectangle 4">
              <a:extLst>
                <a:ext uri="{FF2B5EF4-FFF2-40B4-BE49-F238E27FC236}">
                  <a16:creationId xmlns:a16="http://schemas.microsoft.com/office/drawing/2014/main" id="{DB3211E9-5AB8-3AD3-C3A0-982840B89E2E}"/>
                </a:ext>
              </a:extLst>
            </p:cNvPr>
            <p:cNvSpPr/>
            <p:nvPr/>
          </p:nvSpPr>
          <p:spPr>
            <a:xfrm>
              <a:off x="5258678" y="2820731"/>
              <a:ext cx="5296910" cy="1107151"/>
            </a:xfrm>
            <a:prstGeom prst="rect">
              <a:avLst/>
            </a:prstGeom>
            <a:solidFill>
              <a:srgbClr val="9DD2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latin typeface="Montserrat Light" panose="00000400000000000000" pitchFamily="2" charset="0"/>
                </a:rPr>
                <a:t>Transformation Function</a:t>
              </a:r>
            </a:p>
          </p:txBody>
        </p:sp>
        <p:sp>
          <p:nvSpPr>
            <p:cNvPr id="7" name="Rectangle 5">
              <a:extLst>
                <a:ext uri="{FF2B5EF4-FFF2-40B4-BE49-F238E27FC236}">
                  <a16:creationId xmlns:a16="http://schemas.microsoft.com/office/drawing/2014/main" id="{2E90E90B-BE37-35B3-7688-8D38F0E8FDBA}"/>
                </a:ext>
              </a:extLst>
            </p:cNvPr>
            <p:cNvSpPr/>
            <p:nvPr/>
          </p:nvSpPr>
          <p:spPr>
            <a:xfrm>
              <a:off x="5258678" y="3923064"/>
              <a:ext cx="1177159" cy="998483"/>
            </a:xfrm>
            <a:prstGeom prst="rect">
              <a:avLst/>
            </a:prstGeom>
            <a:gradFill flip="none" rotWithShape="1">
              <a:gsLst>
                <a:gs pos="0">
                  <a:srgbClr val="92D050"/>
                </a:gs>
                <a:gs pos="100000">
                  <a:schemeClr val="accent5">
                    <a:lumMod val="40000"/>
                    <a:lumOff val="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Montserrat Light" panose="00000400000000000000" pitchFamily="2" charset="0"/>
                </a:rPr>
                <a:t>Mobile</a:t>
              </a:r>
            </a:p>
            <a:p>
              <a:pPr algn="ctr"/>
              <a:r>
                <a:rPr lang="en-US" sz="1800" dirty="0">
                  <a:solidFill>
                    <a:schemeClr val="tx1"/>
                  </a:solidFill>
                  <a:latin typeface="Montserrat Light" panose="00000400000000000000" pitchFamily="2" charset="0"/>
                </a:rPr>
                <a:t>NT</a:t>
              </a:r>
            </a:p>
          </p:txBody>
        </p:sp>
        <p:sp>
          <p:nvSpPr>
            <p:cNvPr id="8" name="Rectangle 6">
              <a:extLst>
                <a:ext uri="{FF2B5EF4-FFF2-40B4-BE49-F238E27FC236}">
                  <a16:creationId xmlns:a16="http://schemas.microsoft.com/office/drawing/2014/main" id="{EF0C9B76-9912-16DA-7749-D18E3CD3E591}"/>
                </a:ext>
              </a:extLst>
            </p:cNvPr>
            <p:cNvSpPr/>
            <p:nvPr/>
          </p:nvSpPr>
          <p:spPr>
            <a:xfrm>
              <a:off x="6631928" y="3923064"/>
              <a:ext cx="1177159" cy="998483"/>
            </a:xfrm>
            <a:prstGeom prst="rect">
              <a:avLst/>
            </a:prstGeom>
            <a:gradFill flip="none" rotWithShape="1">
              <a:gsLst>
                <a:gs pos="0">
                  <a:srgbClr val="92D050"/>
                </a:gs>
                <a:gs pos="100000">
                  <a:schemeClr val="accent5">
                    <a:lumMod val="40000"/>
                    <a:lumOff val="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latin typeface="Montserrat Light" panose="00000400000000000000" pitchFamily="2" charset="0"/>
                </a:rPr>
                <a:t>Fixed Line</a:t>
              </a:r>
            </a:p>
            <a:p>
              <a:pPr algn="ctr"/>
              <a:r>
                <a:rPr lang="en-US" sz="1800" dirty="0">
                  <a:solidFill>
                    <a:schemeClr val="tx1"/>
                  </a:solidFill>
                  <a:latin typeface="Montserrat Light" panose="00000400000000000000" pitchFamily="2" charset="0"/>
                </a:rPr>
                <a:t>NT</a:t>
              </a:r>
            </a:p>
          </p:txBody>
        </p:sp>
        <p:sp>
          <p:nvSpPr>
            <p:cNvPr id="9" name="Rectangle 7">
              <a:extLst>
                <a:ext uri="{FF2B5EF4-FFF2-40B4-BE49-F238E27FC236}">
                  <a16:creationId xmlns:a16="http://schemas.microsoft.com/office/drawing/2014/main" id="{1547086F-693E-5099-457E-383F0F1E719F}"/>
                </a:ext>
              </a:extLst>
            </p:cNvPr>
            <p:cNvSpPr/>
            <p:nvPr/>
          </p:nvSpPr>
          <p:spPr>
            <a:xfrm>
              <a:off x="8005178" y="3923064"/>
              <a:ext cx="1177159" cy="998483"/>
            </a:xfrm>
            <a:prstGeom prst="rect">
              <a:avLst/>
            </a:prstGeom>
            <a:gradFill flip="none" rotWithShape="1">
              <a:gsLst>
                <a:gs pos="0">
                  <a:srgbClr val="92D050"/>
                </a:gs>
                <a:gs pos="100000">
                  <a:schemeClr val="accent5">
                    <a:lumMod val="40000"/>
                    <a:lumOff val="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Montserrat Light" panose="00000400000000000000" pitchFamily="2" charset="0"/>
                </a:rPr>
                <a:t>IT</a:t>
              </a:r>
              <a:endParaRPr lang="en-US" sz="1800" dirty="0">
                <a:solidFill>
                  <a:schemeClr val="tx1"/>
                </a:solidFill>
                <a:latin typeface="Montserrat Light" panose="00000400000000000000" pitchFamily="2" charset="0"/>
              </a:endParaRPr>
            </a:p>
          </p:txBody>
        </p:sp>
        <p:sp>
          <p:nvSpPr>
            <p:cNvPr id="10" name="Rectangle 8">
              <a:extLst>
                <a:ext uri="{FF2B5EF4-FFF2-40B4-BE49-F238E27FC236}">
                  <a16:creationId xmlns:a16="http://schemas.microsoft.com/office/drawing/2014/main" id="{E3F67A7A-FDD6-DF9B-6A74-0B185FB37EB7}"/>
                </a:ext>
              </a:extLst>
            </p:cNvPr>
            <p:cNvSpPr/>
            <p:nvPr/>
          </p:nvSpPr>
          <p:spPr>
            <a:xfrm>
              <a:off x="9378429" y="3923064"/>
              <a:ext cx="1177159" cy="998483"/>
            </a:xfrm>
            <a:prstGeom prst="rect">
              <a:avLst/>
            </a:prstGeom>
            <a:gradFill flip="none" rotWithShape="1">
              <a:gsLst>
                <a:gs pos="0">
                  <a:srgbClr val="92D050"/>
                </a:gs>
                <a:gs pos="100000">
                  <a:schemeClr val="accent5">
                    <a:lumMod val="40000"/>
                    <a:lumOff val="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Montserrat Light" panose="00000400000000000000" pitchFamily="2" charset="0"/>
                </a:rPr>
                <a:t>Other</a:t>
              </a:r>
              <a:endParaRPr lang="en-US" sz="1800" dirty="0">
                <a:solidFill>
                  <a:schemeClr val="tx1"/>
                </a:solidFill>
                <a:latin typeface="Montserrat Light" panose="00000400000000000000" pitchFamily="2" charset="0"/>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7"/>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Open Source</a:t>
            </a:r>
            <a:endParaRPr/>
          </a:p>
        </p:txBody>
      </p:sp>
      <p:sp>
        <p:nvSpPr>
          <p:cNvPr id="210" name="Google Shape;210;p7"/>
          <p:cNvSpPr txBox="1">
            <a:spLocks noGrp="1"/>
          </p:cNvSpPr>
          <p:nvPr>
            <p:ph type="body" idx="1"/>
          </p:nvPr>
        </p:nvSpPr>
        <p:spPr>
          <a:xfrm>
            <a:off x="748925" y="2448725"/>
            <a:ext cx="10024200" cy="19584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2400"/>
              <a:buNone/>
            </a:pPr>
            <a:r>
              <a:rPr lang="en-US" sz="2000" dirty="0">
                <a:solidFill>
                  <a:srgbClr val="3A9BF3"/>
                </a:solidFill>
                <a:latin typeface="Montserrat Medium"/>
                <a:ea typeface="Montserrat Medium"/>
                <a:cs typeface="Montserrat Medium"/>
                <a:sym typeface="Montserrat Medium"/>
              </a:rPr>
              <a:t>CAMARA</a:t>
            </a:r>
            <a:r>
              <a:rPr lang="en-US" sz="2000" dirty="0"/>
              <a:t> is an open source project within Linux Foundation to define, develop and test the APIs. CAMARA works in close collaboration with the GSMA Operator Platform Group to align API requirements and publish API definitions. Harmonization of APIs is achieved through fast and agile created working code with developer-friendly documentation. API definitions and reference implementations are free to use (Apache2.0 license).</a:t>
            </a:r>
            <a:endParaRPr sz="2000" dirty="0"/>
          </a:p>
          <a:p>
            <a:pPr marL="0" lvl="0" indent="0" algn="l" rtl="0">
              <a:lnSpc>
                <a:spcPct val="104000"/>
              </a:lnSpc>
              <a:spcBef>
                <a:spcPts val="1200"/>
              </a:spcBef>
              <a:spcAft>
                <a:spcPts val="0"/>
              </a:spcAft>
              <a:buClr>
                <a:schemeClr val="dk2"/>
              </a:buClr>
              <a:buSzPts val="2400"/>
              <a:buNone/>
            </a:pPr>
            <a:endParaRPr sz="2000" dirty="0"/>
          </a:p>
        </p:txBody>
      </p:sp>
      <p:pic>
        <p:nvPicPr>
          <p:cNvPr id="211" name="Google Shape;211;p7"/>
          <p:cNvPicPr preferRelativeResize="0"/>
          <p:nvPr/>
        </p:nvPicPr>
        <p:blipFill rotWithShape="1">
          <a:blip r:embed="rId3">
            <a:alphaModFix/>
          </a:blip>
          <a:srcRect/>
          <a:stretch/>
        </p:blipFill>
        <p:spPr>
          <a:xfrm>
            <a:off x="2968025" y="4837500"/>
            <a:ext cx="2332582" cy="784526"/>
          </a:xfrm>
          <a:prstGeom prst="rect">
            <a:avLst/>
          </a:prstGeom>
          <a:noFill/>
          <a:ln>
            <a:noFill/>
          </a:ln>
        </p:spPr>
      </p:pic>
      <p:pic>
        <p:nvPicPr>
          <p:cNvPr id="212" name="Google Shape;212;p7" descr="Ein Bild, das Text, ClipArt enthält.&#10;&#10;Automatisch generierte Beschreibung"/>
          <p:cNvPicPr preferRelativeResize="0"/>
          <p:nvPr/>
        </p:nvPicPr>
        <p:blipFill rotWithShape="1">
          <a:blip r:embed="rId4">
            <a:alphaModFix/>
          </a:blip>
          <a:srcRect/>
          <a:stretch/>
        </p:blipFill>
        <p:spPr>
          <a:xfrm>
            <a:off x="5943635" y="5101981"/>
            <a:ext cx="2610426" cy="4079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8"/>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Scope</a:t>
            </a:r>
            <a:endParaRPr/>
          </a:p>
        </p:txBody>
      </p:sp>
      <p:sp>
        <p:nvSpPr>
          <p:cNvPr id="220" name="Google Shape;220;p8"/>
          <p:cNvSpPr txBox="1">
            <a:spLocks noGrp="1"/>
          </p:cNvSpPr>
          <p:nvPr>
            <p:ph type="body" idx="1"/>
          </p:nvPr>
        </p:nvSpPr>
        <p:spPr>
          <a:xfrm>
            <a:off x="460900" y="2004425"/>
            <a:ext cx="5696700" cy="3501900"/>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600"/>
              <a:buNone/>
            </a:pPr>
            <a:r>
              <a:rPr lang="en-US" sz="2000" dirty="0"/>
              <a:t>From functional perspective the scope is limited to </a:t>
            </a:r>
            <a:r>
              <a:rPr lang="en-US" sz="2000" dirty="0">
                <a:solidFill>
                  <a:srgbClr val="3A9BF3"/>
                </a:solidFill>
                <a:latin typeface="Montserrat Medium"/>
                <a:ea typeface="Montserrat Medium"/>
                <a:cs typeface="Montserrat Medium"/>
                <a:sym typeface="Montserrat Medium"/>
              </a:rPr>
              <a:t>telco APIs</a:t>
            </a:r>
            <a:r>
              <a:rPr lang="en-US" sz="2000" dirty="0"/>
              <a:t>, that means APIs in the domain of telco mobile networks, telco fixed line networks, telco edge cloud, etc. or supporting these.</a:t>
            </a:r>
            <a:endParaRPr sz="2000" dirty="0"/>
          </a:p>
          <a:p>
            <a:pPr marL="0" lvl="0" indent="0" algn="l" rtl="0">
              <a:lnSpc>
                <a:spcPct val="104000"/>
              </a:lnSpc>
              <a:spcBef>
                <a:spcPts val="1200"/>
              </a:spcBef>
              <a:spcAft>
                <a:spcPts val="0"/>
              </a:spcAft>
              <a:buClr>
                <a:schemeClr val="dk2"/>
              </a:buClr>
              <a:buSzPts val="1600"/>
              <a:buNone/>
            </a:pPr>
            <a:r>
              <a:rPr lang="en-US" sz="2000" dirty="0"/>
              <a:t>Thereby the focus is on the </a:t>
            </a:r>
            <a:r>
              <a:rPr lang="en-US" sz="2000" dirty="0">
                <a:solidFill>
                  <a:srgbClr val="3A9BF3"/>
                </a:solidFill>
                <a:latin typeface="Montserrat Medium"/>
                <a:ea typeface="Montserrat Medium"/>
                <a:cs typeface="Montserrat Medium"/>
                <a:sym typeface="Montserrat Medium"/>
              </a:rPr>
              <a:t>northbound interface</a:t>
            </a:r>
            <a:r>
              <a:rPr lang="en-US" sz="2000" dirty="0">
                <a:latin typeface="Montserrat SemiBold"/>
                <a:ea typeface="Montserrat SemiBold"/>
                <a:cs typeface="Montserrat SemiBold"/>
                <a:sym typeface="Montserrat SemiBold"/>
              </a:rPr>
              <a:t> </a:t>
            </a:r>
            <a:r>
              <a:rPr lang="en-US" sz="2000" dirty="0"/>
              <a:t>(between telco operator and aggregator or capability consumer). East-/westbound interface APIs are out of scope for CAMARA.</a:t>
            </a:r>
            <a:endParaRPr sz="2000" dirty="0"/>
          </a:p>
        </p:txBody>
      </p:sp>
      <p:pic>
        <p:nvPicPr>
          <p:cNvPr id="221" name="Google Shape;221;p8" descr="Internet Silhouette"/>
          <p:cNvPicPr preferRelativeResize="0"/>
          <p:nvPr/>
        </p:nvPicPr>
        <p:blipFill rotWithShape="1">
          <a:blip r:embed="rId3">
            <a:alphaModFix/>
          </a:blip>
          <a:srcRect/>
          <a:stretch/>
        </p:blipFill>
        <p:spPr>
          <a:xfrm>
            <a:off x="7853529" y="1313625"/>
            <a:ext cx="774452" cy="774450"/>
          </a:xfrm>
          <a:prstGeom prst="rect">
            <a:avLst/>
          </a:prstGeom>
          <a:noFill/>
          <a:ln>
            <a:noFill/>
          </a:ln>
        </p:spPr>
      </p:pic>
      <p:pic>
        <p:nvPicPr>
          <p:cNvPr id="222" name="Google Shape;222;p8" descr="Prozessor Silhouette"/>
          <p:cNvPicPr preferRelativeResize="0"/>
          <p:nvPr/>
        </p:nvPicPr>
        <p:blipFill rotWithShape="1">
          <a:blip r:embed="rId4">
            <a:alphaModFix/>
          </a:blip>
          <a:srcRect/>
          <a:stretch/>
        </p:blipFill>
        <p:spPr>
          <a:xfrm>
            <a:off x="7853529" y="2860548"/>
            <a:ext cx="774452" cy="774450"/>
          </a:xfrm>
          <a:prstGeom prst="rect">
            <a:avLst/>
          </a:prstGeom>
          <a:noFill/>
          <a:ln>
            <a:noFill/>
          </a:ln>
        </p:spPr>
      </p:pic>
      <p:pic>
        <p:nvPicPr>
          <p:cNvPr id="223" name="Google Shape;223;p8" descr="Server Silhouette"/>
          <p:cNvPicPr preferRelativeResize="0"/>
          <p:nvPr/>
        </p:nvPicPr>
        <p:blipFill rotWithShape="1">
          <a:blip r:embed="rId5">
            <a:alphaModFix/>
          </a:blip>
          <a:srcRect/>
          <a:stretch/>
        </p:blipFill>
        <p:spPr>
          <a:xfrm>
            <a:off x="7853529" y="4801042"/>
            <a:ext cx="774452" cy="774450"/>
          </a:xfrm>
          <a:prstGeom prst="rect">
            <a:avLst/>
          </a:prstGeom>
          <a:noFill/>
          <a:ln>
            <a:noFill/>
          </a:ln>
        </p:spPr>
      </p:pic>
      <p:cxnSp>
        <p:nvCxnSpPr>
          <p:cNvPr id="224" name="Google Shape;224;p8"/>
          <p:cNvCxnSpPr>
            <a:stCxn id="221" idx="2"/>
            <a:endCxn id="222" idx="0"/>
          </p:cNvCxnSpPr>
          <p:nvPr/>
        </p:nvCxnSpPr>
        <p:spPr>
          <a:xfrm>
            <a:off x="8240755" y="2088075"/>
            <a:ext cx="0" cy="772500"/>
          </a:xfrm>
          <a:prstGeom prst="straightConnector1">
            <a:avLst/>
          </a:prstGeom>
          <a:noFill/>
          <a:ln w="38100" cap="flat" cmpd="sng">
            <a:solidFill>
              <a:schemeClr val="accent6"/>
            </a:solidFill>
            <a:prstDash val="solid"/>
            <a:round/>
            <a:headEnd type="none" w="sm" len="sm"/>
            <a:tailEnd type="none" w="sm" len="sm"/>
          </a:ln>
        </p:spPr>
      </p:cxnSp>
      <p:cxnSp>
        <p:nvCxnSpPr>
          <p:cNvPr id="225" name="Google Shape;225;p8"/>
          <p:cNvCxnSpPr>
            <a:stCxn id="226" idx="2"/>
            <a:endCxn id="223" idx="0"/>
          </p:cNvCxnSpPr>
          <p:nvPr/>
        </p:nvCxnSpPr>
        <p:spPr>
          <a:xfrm>
            <a:off x="8240756" y="4197959"/>
            <a:ext cx="0" cy="603000"/>
          </a:xfrm>
          <a:prstGeom prst="straightConnector1">
            <a:avLst/>
          </a:prstGeom>
          <a:noFill/>
          <a:ln w="38100" cap="flat" cmpd="sng">
            <a:solidFill>
              <a:schemeClr val="accent6"/>
            </a:solidFill>
            <a:prstDash val="solid"/>
            <a:round/>
            <a:headEnd type="none" w="sm" len="sm"/>
            <a:tailEnd type="none" w="sm" len="sm"/>
          </a:ln>
        </p:spPr>
      </p:cxnSp>
      <p:pic>
        <p:nvPicPr>
          <p:cNvPr id="227" name="Google Shape;227;p8" descr="Prozessor Silhouette"/>
          <p:cNvPicPr preferRelativeResize="0"/>
          <p:nvPr/>
        </p:nvPicPr>
        <p:blipFill rotWithShape="1">
          <a:blip r:embed="rId4">
            <a:alphaModFix/>
          </a:blip>
          <a:srcRect/>
          <a:stretch/>
        </p:blipFill>
        <p:spPr>
          <a:xfrm>
            <a:off x="9818058" y="2860548"/>
            <a:ext cx="774452" cy="774450"/>
          </a:xfrm>
          <a:prstGeom prst="rect">
            <a:avLst/>
          </a:prstGeom>
          <a:noFill/>
          <a:ln>
            <a:noFill/>
          </a:ln>
        </p:spPr>
      </p:pic>
      <p:pic>
        <p:nvPicPr>
          <p:cNvPr id="228" name="Google Shape;228;p8" descr="Server Silhouette"/>
          <p:cNvPicPr preferRelativeResize="0"/>
          <p:nvPr/>
        </p:nvPicPr>
        <p:blipFill rotWithShape="1">
          <a:blip r:embed="rId5">
            <a:alphaModFix/>
          </a:blip>
          <a:srcRect/>
          <a:stretch/>
        </p:blipFill>
        <p:spPr>
          <a:xfrm>
            <a:off x="9818058" y="4801042"/>
            <a:ext cx="774452" cy="774450"/>
          </a:xfrm>
          <a:prstGeom prst="rect">
            <a:avLst/>
          </a:prstGeom>
          <a:noFill/>
          <a:ln>
            <a:noFill/>
          </a:ln>
        </p:spPr>
      </p:pic>
      <p:cxnSp>
        <p:nvCxnSpPr>
          <p:cNvPr id="229" name="Google Shape;229;p8"/>
          <p:cNvCxnSpPr>
            <a:stCxn id="230" idx="2"/>
            <a:endCxn id="228" idx="0"/>
          </p:cNvCxnSpPr>
          <p:nvPr/>
        </p:nvCxnSpPr>
        <p:spPr>
          <a:xfrm>
            <a:off x="10205353" y="4197607"/>
            <a:ext cx="0" cy="603300"/>
          </a:xfrm>
          <a:prstGeom prst="straightConnector1">
            <a:avLst/>
          </a:prstGeom>
          <a:noFill/>
          <a:ln w="38100" cap="flat" cmpd="sng">
            <a:solidFill>
              <a:schemeClr val="accent6"/>
            </a:solidFill>
            <a:prstDash val="solid"/>
            <a:round/>
            <a:headEnd type="none" w="sm" len="sm"/>
            <a:tailEnd type="none" w="sm" len="sm"/>
          </a:ln>
        </p:spPr>
      </p:cxnSp>
      <p:cxnSp>
        <p:nvCxnSpPr>
          <p:cNvPr id="231" name="Google Shape;231;p8"/>
          <p:cNvCxnSpPr>
            <a:stCxn id="222" idx="3"/>
            <a:endCxn id="227" idx="1"/>
          </p:cNvCxnSpPr>
          <p:nvPr/>
        </p:nvCxnSpPr>
        <p:spPr>
          <a:xfrm>
            <a:off x="8627982" y="3247773"/>
            <a:ext cx="1190100" cy="0"/>
          </a:xfrm>
          <a:prstGeom prst="straightConnector1">
            <a:avLst/>
          </a:prstGeom>
          <a:noFill/>
          <a:ln w="38100" cap="flat" cmpd="sng">
            <a:solidFill>
              <a:schemeClr val="accent6"/>
            </a:solidFill>
            <a:prstDash val="solid"/>
            <a:round/>
            <a:headEnd type="none" w="sm" len="sm"/>
            <a:tailEnd type="none" w="sm" len="sm"/>
          </a:ln>
        </p:spPr>
      </p:cxnSp>
      <p:sp>
        <p:nvSpPr>
          <p:cNvPr id="232" name="Google Shape;232;p8"/>
          <p:cNvSpPr txBox="1"/>
          <p:nvPr/>
        </p:nvSpPr>
        <p:spPr>
          <a:xfrm>
            <a:off x="8240756" y="2295759"/>
            <a:ext cx="359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620"/>
                </a:solidFill>
                <a:latin typeface="Montserrat Medium"/>
                <a:ea typeface="Montserrat Medium"/>
                <a:cs typeface="Montserrat Medium"/>
                <a:sym typeface="Montserrat Medium"/>
              </a:rPr>
              <a:t>N</a:t>
            </a:r>
            <a:endParaRPr sz="2000">
              <a:latin typeface="Montserrat Medium"/>
              <a:ea typeface="Montserrat Medium"/>
              <a:cs typeface="Montserrat Medium"/>
              <a:sym typeface="Montserrat Medium"/>
            </a:endParaRPr>
          </a:p>
        </p:txBody>
      </p:sp>
      <p:sp>
        <p:nvSpPr>
          <p:cNvPr id="233" name="Google Shape;233;p8"/>
          <p:cNvSpPr txBox="1"/>
          <p:nvPr/>
        </p:nvSpPr>
        <p:spPr>
          <a:xfrm>
            <a:off x="8835702" y="3299425"/>
            <a:ext cx="7746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rgbClr val="000620"/>
                </a:solidFill>
                <a:latin typeface="Montserrat Medium"/>
                <a:ea typeface="Montserrat Medium"/>
                <a:cs typeface="Montserrat Medium"/>
                <a:sym typeface="Montserrat Medium"/>
              </a:rPr>
              <a:t>E/W</a:t>
            </a:r>
            <a:endParaRPr sz="2000">
              <a:latin typeface="Montserrat Medium"/>
              <a:ea typeface="Montserrat Medium"/>
              <a:cs typeface="Montserrat Medium"/>
              <a:sym typeface="Montserrat Medium"/>
            </a:endParaRPr>
          </a:p>
        </p:txBody>
      </p:sp>
      <p:sp>
        <p:nvSpPr>
          <p:cNvPr id="234" name="Google Shape;234;p8"/>
          <p:cNvSpPr txBox="1"/>
          <p:nvPr/>
        </p:nvSpPr>
        <p:spPr>
          <a:xfrm>
            <a:off x="8240756" y="4299398"/>
            <a:ext cx="359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620"/>
                </a:solidFill>
                <a:latin typeface="Montserrat Medium"/>
                <a:ea typeface="Montserrat Medium"/>
                <a:cs typeface="Montserrat Medium"/>
                <a:sym typeface="Montserrat Medium"/>
              </a:rPr>
              <a:t>S</a:t>
            </a:r>
            <a:endParaRPr sz="2000">
              <a:latin typeface="Montserrat Medium"/>
              <a:ea typeface="Montserrat Medium"/>
              <a:cs typeface="Montserrat Medium"/>
              <a:sym typeface="Montserrat Medium"/>
            </a:endParaRPr>
          </a:p>
        </p:txBody>
      </p:sp>
      <p:sp>
        <p:nvSpPr>
          <p:cNvPr id="235" name="Google Shape;235;p8"/>
          <p:cNvSpPr txBox="1"/>
          <p:nvPr/>
        </p:nvSpPr>
        <p:spPr>
          <a:xfrm>
            <a:off x="10205359" y="4299235"/>
            <a:ext cx="359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620"/>
                </a:solidFill>
                <a:latin typeface="Montserrat Medium"/>
                <a:ea typeface="Montserrat Medium"/>
                <a:cs typeface="Montserrat Medium"/>
                <a:sym typeface="Montserrat Medium"/>
              </a:rPr>
              <a:t>S</a:t>
            </a:r>
            <a:endParaRPr sz="2000">
              <a:latin typeface="Montserrat Medium"/>
              <a:ea typeface="Montserrat Medium"/>
              <a:cs typeface="Montserrat Medium"/>
              <a:sym typeface="Montserrat Medium"/>
            </a:endParaRPr>
          </a:p>
        </p:txBody>
      </p:sp>
      <p:sp>
        <p:nvSpPr>
          <p:cNvPr id="236" name="Google Shape;236;p8"/>
          <p:cNvSpPr txBox="1"/>
          <p:nvPr/>
        </p:nvSpPr>
        <p:spPr>
          <a:xfrm>
            <a:off x="8571574" y="1536077"/>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Application</a:t>
            </a:r>
            <a:endParaRPr sz="1200">
              <a:solidFill>
                <a:srgbClr val="000620"/>
              </a:solidFill>
              <a:latin typeface="Montserrat Medium"/>
              <a:ea typeface="Montserrat Medium"/>
              <a:cs typeface="Montserrat Medium"/>
              <a:sym typeface="Montserrat Medium"/>
            </a:endParaRPr>
          </a:p>
        </p:txBody>
      </p:sp>
      <p:sp>
        <p:nvSpPr>
          <p:cNvPr id="237" name="Google Shape;237;p8"/>
          <p:cNvSpPr txBox="1"/>
          <p:nvPr/>
        </p:nvSpPr>
        <p:spPr>
          <a:xfrm>
            <a:off x="8571587" y="5049815"/>
            <a:ext cx="13032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rgbClr val="000620"/>
                </a:solidFill>
                <a:latin typeface="Montserrat Medium"/>
                <a:ea typeface="Montserrat Medium"/>
                <a:cs typeface="Montserrat Medium"/>
                <a:sym typeface="Montserrat Medium"/>
              </a:rPr>
              <a:t>Network/IT/ Other</a:t>
            </a:r>
            <a:endParaRPr sz="1200" dirty="0">
              <a:latin typeface="Montserrat Medium"/>
              <a:ea typeface="Montserrat Medium"/>
              <a:cs typeface="Montserrat Medium"/>
              <a:sym typeface="Montserrat Medium"/>
            </a:endParaRPr>
          </a:p>
        </p:txBody>
      </p:sp>
      <p:sp>
        <p:nvSpPr>
          <p:cNvPr id="238" name="Google Shape;238;p8"/>
          <p:cNvSpPr txBox="1"/>
          <p:nvPr/>
        </p:nvSpPr>
        <p:spPr>
          <a:xfrm>
            <a:off x="6486608" y="3011623"/>
            <a:ext cx="15489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Exposure Gateway</a:t>
            </a:r>
            <a:endParaRPr sz="1200">
              <a:latin typeface="Montserrat Medium"/>
              <a:ea typeface="Montserrat Medium"/>
              <a:cs typeface="Montserrat Medium"/>
              <a:sym typeface="Montserrat Medium"/>
            </a:endParaRPr>
          </a:p>
        </p:txBody>
      </p:sp>
      <p:pic>
        <p:nvPicPr>
          <p:cNvPr id="226" name="Google Shape;226;p8" descr="Blockchain Silhouette"/>
          <p:cNvPicPr preferRelativeResize="0"/>
          <p:nvPr/>
        </p:nvPicPr>
        <p:blipFill rotWithShape="1">
          <a:blip r:embed="rId6">
            <a:alphaModFix/>
          </a:blip>
          <a:srcRect/>
          <a:stretch/>
        </p:blipFill>
        <p:spPr>
          <a:xfrm>
            <a:off x="7928732" y="3573912"/>
            <a:ext cx="624048" cy="624047"/>
          </a:xfrm>
          <a:prstGeom prst="rect">
            <a:avLst/>
          </a:prstGeom>
          <a:noFill/>
          <a:ln>
            <a:noFill/>
          </a:ln>
        </p:spPr>
      </p:pic>
      <p:pic>
        <p:nvPicPr>
          <p:cNvPr id="230" name="Google Shape;230;p8" descr="Blockchain Silhouette"/>
          <p:cNvPicPr preferRelativeResize="0"/>
          <p:nvPr/>
        </p:nvPicPr>
        <p:blipFill rotWithShape="1">
          <a:blip r:embed="rId6">
            <a:alphaModFix/>
          </a:blip>
          <a:srcRect/>
          <a:stretch/>
        </p:blipFill>
        <p:spPr>
          <a:xfrm>
            <a:off x="9893329" y="3573560"/>
            <a:ext cx="624048" cy="624047"/>
          </a:xfrm>
          <a:prstGeom prst="rect">
            <a:avLst/>
          </a:prstGeom>
          <a:noFill/>
          <a:ln>
            <a:noFill/>
          </a:ln>
        </p:spPr>
      </p:pic>
      <p:sp>
        <p:nvSpPr>
          <p:cNvPr id="239" name="Google Shape;239;p8"/>
          <p:cNvSpPr txBox="1"/>
          <p:nvPr/>
        </p:nvSpPr>
        <p:spPr>
          <a:xfrm>
            <a:off x="6486600" y="3655075"/>
            <a:ext cx="15489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Transformation Function</a:t>
            </a:r>
            <a:endParaRPr sz="1200">
              <a:solidFill>
                <a:srgbClr val="000620"/>
              </a:solidFill>
              <a:latin typeface="Montserrat Medium"/>
              <a:ea typeface="Montserrat Medium"/>
              <a:cs typeface="Montserrat Medium"/>
              <a:sym typeface="Montserrat Medium"/>
            </a:endParaRPr>
          </a:p>
        </p:txBody>
      </p:sp>
      <p:sp>
        <p:nvSpPr>
          <p:cNvPr id="240" name="Google Shape;240;p8"/>
          <p:cNvSpPr txBox="1"/>
          <p:nvPr/>
        </p:nvSpPr>
        <p:spPr>
          <a:xfrm>
            <a:off x="8571587" y="2363385"/>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dirty="0">
                <a:solidFill>
                  <a:srgbClr val="3A9BF3"/>
                </a:solidFill>
                <a:latin typeface="Montserrat"/>
                <a:ea typeface="Montserrat"/>
                <a:cs typeface="Montserrat"/>
                <a:sym typeface="Montserrat"/>
              </a:rPr>
              <a:t>Service APIs</a:t>
            </a:r>
            <a:endParaRPr sz="1200" b="1" dirty="0">
              <a:solidFill>
                <a:srgbClr val="3A9BF3"/>
              </a:solidFill>
              <a:latin typeface="Montserrat"/>
              <a:ea typeface="Montserrat"/>
              <a:cs typeface="Montserrat"/>
              <a:sym typeface="Montserrat"/>
            </a:endParaRPr>
          </a:p>
        </p:txBody>
      </p:sp>
      <p:sp>
        <p:nvSpPr>
          <p:cNvPr id="241" name="Google Shape;241;p8"/>
          <p:cNvSpPr txBox="1"/>
          <p:nvPr/>
        </p:nvSpPr>
        <p:spPr>
          <a:xfrm>
            <a:off x="8571462" y="4358774"/>
            <a:ext cx="13032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dirty="0">
                <a:solidFill>
                  <a:srgbClr val="3A9BF3"/>
                </a:solidFill>
                <a:latin typeface="Montserrat"/>
                <a:ea typeface="Montserrat"/>
                <a:cs typeface="Montserrat"/>
                <a:sym typeface="Montserrat"/>
              </a:rPr>
              <a:t>Network capabilities</a:t>
            </a:r>
            <a:endParaRPr sz="1200" b="1" dirty="0">
              <a:solidFill>
                <a:srgbClr val="3A9BF3"/>
              </a:solidFill>
              <a:latin typeface="Montserrat"/>
              <a:ea typeface="Montserrat"/>
              <a:cs typeface="Montserrat"/>
              <a:sym typeface="Montserrat"/>
            </a:endParaRPr>
          </a:p>
        </p:txBody>
      </p:sp>
      <p:sp>
        <p:nvSpPr>
          <p:cNvPr id="242" name="Google Shape;242;p8"/>
          <p:cNvSpPr txBox="1"/>
          <p:nvPr/>
        </p:nvSpPr>
        <p:spPr>
          <a:xfrm>
            <a:off x="7589058" y="5520502"/>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Operator 1</a:t>
            </a:r>
            <a:endParaRPr sz="1200">
              <a:latin typeface="Montserrat Medium"/>
              <a:ea typeface="Montserrat Medium"/>
              <a:cs typeface="Montserrat Medium"/>
              <a:sym typeface="Montserrat Medium"/>
            </a:endParaRPr>
          </a:p>
        </p:txBody>
      </p:sp>
      <p:sp>
        <p:nvSpPr>
          <p:cNvPr id="243" name="Google Shape;243;p8"/>
          <p:cNvSpPr txBox="1"/>
          <p:nvPr/>
        </p:nvSpPr>
        <p:spPr>
          <a:xfrm>
            <a:off x="9562352" y="5520502"/>
            <a:ext cx="13032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rgbClr val="000620"/>
                </a:solidFill>
                <a:latin typeface="Montserrat Medium"/>
                <a:ea typeface="Montserrat Medium"/>
                <a:cs typeface="Montserrat Medium"/>
                <a:sym typeface="Montserrat Medium"/>
              </a:rPr>
              <a:t>Operator 2</a:t>
            </a:r>
            <a:endParaRPr sz="1200">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9"/>
          <p:cNvSpPr txBox="1">
            <a:spLocks noGrp="1"/>
          </p:cNvSpPr>
          <p:nvPr>
            <p:ph type="title"/>
          </p:nvPr>
        </p:nvSpPr>
        <p:spPr>
          <a:xfrm>
            <a:off x="444373" y="413152"/>
            <a:ext cx="10944225" cy="7845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Montserrat Light"/>
              <a:buNone/>
            </a:pPr>
            <a:r>
              <a:rPr lang="en-US"/>
              <a:t>CAMARA</a:t>
            </a:r>
            <a:br>
              <a:rPr lang="en-US"/>
            </a:br>
            <a:r>
              <a:rPr lang="en-US"/>
              <a:t>Scope</a:t>
            </a:r>
            <a:endParaRPr/>
          </a:p>
        </p:txBody>
      </p:sp>
      <p:sp>
        <p:nvSpPr>
          <p:cNvPr id="251" name="Google Shape;251;p9"/>
          <p:cNvSpPr txBox="1">
            <a:spLocks noGrp="1"/>
          </p:cNvSpPr>
          <p:nvPr>
            <p:ph type="body" idx="1"/>
          </p:nvPr>
        </p:nvSpPr>
        <p:spPr>
          <a:xfrm>
            <a:off x="444373" y="1890346"/>
            <a:ext cx="5835657" cy="4124383"/>
          </a:xfrm>
          <a:prstGeom prst="rect">
            <a:avLst/>
          </a:prstGeom>
          <a:noFill/>
          <a:ln>
            <a:noFill/>
          </a:ln>
        </p:spPr>
        <p:txBody>
          <a:bodyPr spcFirstLastPara="1" wrap="square" lIns="0" tIns="0" rIns="0" bIns="0" anchor="t" anchorCtr="0">
            <a:noAutofit/>
          </a:bodyPr>
          <a:lstStyle/>
          <a:p>
            <a:pPr marL="0" lvl="0" indent="0" algn="l" rtl="0">
              <a:lnSpc>
                <a:spcPct val="104000"/>
              </a:lnSpc>
              <a:spcBef>
                <a:spcPts val="0"/>
              </a:spcBef>
              <a:spcAft>
                <a:spcPts val="0"/>
              </a:spcAft>
              <a:buClr>
                <a:schemeClr val="dk2"/>
              </a:buClr>
              <a:buSzPts val="1500"/>
              <a:buNone/>
            </a:pPr>
            <a:r>
              <a:rPr lang="en-US" sz="2000" dirty="0">
                <a:latin typeface="Montserrat Medium"/>
                <a:ea typeface="Montserrat Medium"/>
                <a:cs typeface="Montserrat Medium"/>
                <a:sym typeface="Montserrat Medium"/>
              </a:rPr>
              <a:t>We differentiate between 3 types of Northbound APIs:</a:t>
            </a:r>
            <a:endParaRPr sz="2000" dirty="0">
              <a:latin typeface="Montserrat Medium"/>
              <a:ea typeface="Montserrat Medium"/>
              <a:cs typeface="Montserrat Medium"/>
              <a:sym typeface="Montserrat Medium"/>
            </a:endParaRPr>
          </a:p>
          <a:p>
            <a:pPr marL="285750" lvl="0" indent="-273050" algn="l" rtl="0">
              <a:lnSpc>
                <a:spcPct val="104000"/>
              </a:lnSpc>
              <a:spcBef>
                <a:spcPts val="1200"/>
              </a:spcBef>
              <a:spcAft>
                <a:spcPts val="0"/>
              </a:spcAft>
              <a:buClr>
                <a:srgbClr val="3A9BF3"/>
              </a:buClr>
              <a:buSzPts val="1400"/>
              <a:buFont typeface="Montserrat"/>
              <a:buChar char="•"/>
            </a:pPr>
            <a:r>
              <a:rPr lang="en-US" sz="1400" dirty="0">
                <a:solidFill>
                  <a:srgbClr val="3A9BF3"/>
                </a:solidFill>
                <a:latin typeface="Montserrat Medium"/>
                <a:ea typeface="Montserrat Medium"/>
                <a:cs typeface="Montserrat Medium"/>
                <a:sym typeface="Montserrat Medium"/>
              </a:rPr>
              <a:t>Service APIs:</a:t>
            </a:r>
            <a:r>
              <a:rPr lang="en-US" sz="1400" dirty="0">
                <a:solidFill>
                  <a:srgbClr val="3A9BF3"/>
                </a:solidFill>
                <a:latin typeface="Montserrat SemiBold"/>
                <a:ea typeface="Montserrat SemiBold"/>
                <a:cs typeface="Montserrat SemiBold"/>
                <a:sym typeface="Montserrat SemiBold"/>
              </a:rPr>
              <a:t> </a:t>
            </a:r>
            <a:r>
              <a:rPr lang="en-US" sz="1400" dirty="0"/>
              <a:t>APIs intended for end consumers and integrated by developers to invoke a certain telco capability.</a:t>
            </a:r>
            <a:endParaRPr sz="1400" dirty="0"/>
          </a:p>
          <a:p>
            <a:pPr marL="285750" lvl="0" indent="-273050" algn="l" rtl="0">
              <a:lnSpc>
                <a:spcPct val="104000"/>
              </a:lnSpc>
              <a:spcBef>
                <a:spcPts val="1200"/>
              </a:spcBef>
              <a:spcAft>
                <a:spcPts val="0"/>
              </a:spcAft>
              <a:buClr>
                <a:srgbClr val="3A9BF3"/>
              </a:buClr>
              <a:buSzPts val="1400"/>
              <a:buFont typeface="Montserrat"/>
              <a:buChar char="•"/>
            </a:pPr>
            <a:r>
              <a:rPr lang="en-US" sz="1400" dirty="0">
                <a:solidFill>
                  <a:srgbClr val="3A9BF3"/>
                </a:solidFill>
                <a:latin typeface="Montserrat Medium"/>
                <a:ea typeface="Montserrat Medium"/>
                <a:cs typeface="Montserrat Medium"/>
                <a:sym typeface="Montserrat Medium"/>
              </a:rPr>
              <a:t>Service Management APIs:</a:t>
            </a:r>
            <a:r>
              <a:rPr lang="en-US" sz="1400" dirty="0">
                <a:latin typeface="Montserrat SemiBold"/>
                <a:ea typeface="Montserrat SemiBold"/>
                <a:cs typeface="Montserrat SemiBold"/>
                <a:sym typeface="Montserrat SemiBold"/>
              </a:rPr>
              <a:t> </a:t>
            </a:r>
            <a:r>
              <a:rPr lang="en-US" sz="1400" dirty="0"/>
              <a:t>APIs intended for end consumers to manage or get data about offered Service APIs in application runtime, e.g., check service availability or performance information.</a:t>
            </a:r>
            <a:endParaRPr sz="1400" dirty="0"/>
          </a:p>
          <a:p>
            <a:pPr marL="285750" lvl="0" indent="-279400" algn="l" rtl="0">
              <a:lnSpc>
                <a:spcPct val="104000"/>
              </a:lnSpc>
              <a:spcBef>
                <a:spcPts val="1200"/>
              </a:spcBef>
              <a:spcAft>
                <a:spcPts val="0"/>
              </a:spcAft>
              <a:buClr>
                <a:srgbClr val="3A9BF3"/>
              </a:buClr>
              <a:buSzPts val="1400"/>
              <a:buFont typeface="Montserrat"/>
              <a:buChar char="•"/>
            </a:pPr>
            <a:r>
              <a:rPr lang="en-US" sz="1400" dirty="0">
                <a:solidFill>
                  <a:srgbClr val="3A9BF3"/>
                </a:solidFill>
                <a:latin typeface="Montserrat Medium"/>
                <a:ea typeface="Montserrat Medium"/>
                <a:cs typeface="Montserrat Medium"/>
                <a:sym typeface="Montserrat Medium"/>
              </a:rPr>
              <a:t>Operate APIs:</a:t>
            </a:r>
            <a:r>
              <a:rPr lang="en-US" sz="1400" dirty="0"/>
              <a:t> Operational and maintenance APIs provided by a telco to channel partners for the purpose of service fulfillment and assurance to their [channel partner] customers. This may include service provisioning for a mobile user, technical API performance monitoring, fault ticketing, information exchange such as product catalog, pricing, settlement, etc.</a:t>
            </a:r>
            <a:endParaRPr sz="1400" dirty="0"/>
          </a:p>
        </p:txBody>
      </p:sp>
      <p:pic>
        <p:nvPicPr>
          <p:cNvPr id="252" name="Google Shape;252;p9"/>
          <p:cNvPicPr preferRelativeResize="0"/>
          <p:nvPr/>
        </p:nvPicPr>
        <p:blipFill rotWithShape="1">
          <a:blip r:embed="rId3">
            <a:alphaModFix/>
          </a:blip>
          <a:srcRect/>
          <a:stretch/>
        </p:blipFill>
        <p:spPr>
          <a:xfrm>
            <a:off x="6457435" y="2347546"/>
            <a:ext cx="4758292" cy="2561647"/>
          </a:xfrm>
          <a:prstGeom prst="rect">
            <a:avLst/>
          </a:prstGeom>
          <a:noFill/>
          <a:ln>
            <a:noFill/>
          </a:ln>
        </p:spPr>
      </p:pic>
      <p:sp>
        <p:nvSpPr>
          <p:cNvPr id="253" name="Google Shape;253;p9"/>
          <p:cNvSpPr txBox="1"/>
          <p:nvPr/>
        </p:nvSpPr>
        <p:spPr>
          <a:xfrm>
            <a:off x="6457436" y="5091425"/>
            <a:ext cx="4758300" cy="1330200"/>
          </a:xfrm>
          <a:prstGeom prst="rect">
            <a:avLst/>
          </a:prstGeom>
          <a:noFill/>
          <a:ln>
            <a:noFill/>
          </a:ln>
        </p:spPr>
        <p:txBody>
          <a:bodyPr spcFirstLastPara="1" wrap="square" lIns="0" tIns="0" rIns="0" bIns="0" anchor="t" anchorCtr="0">
            <a:noAutofit/>
          </a:bodyPr>
          <a:lstStyle/>
          <a:p>
            <a:pPr marL="0" marR="0" lvl="0" indent="0" algn="l" rtl="0">
              <a:lnSpc>
                <a:spcPct val="104000"/>
              </a:lnSpc>
              <a:spcBef>
                <a:spcPts val="0"/>
              </a:spcBef>
              <a:spcAft>
                <a:spcPts val="0"/>
              </a:spcAft>
              <a:buClr>
                <a:schemeClr val="dk2"/>
              </a:buClr>
              <a:buSzPts val="1600"/>
              <a:buFont typeface="Montserrat Light"/>
              <a:buNone/>
            </a:pPr>
            <a:r>
              <a:rPr lang="en-US" sz="1200" i="0">
                <a:solidFill>
                  <a:srgbClr val="3A9BF3"/>
                </a:solidFill>
                <a:latin typeface="Montserrat Medium"/>
                <a:ea typeface="Montserrat Medium"/>
                <a:cs typeface="Montserrat Medium"/>
                <a:sym typeface="Montserrat Medium"/>
              </a:rPr>
              <a:t>Service APIs and Service Management APIs</a:t>
            </a:r>
            <a:r>
              <a:rPr lang="en-US" sz="1200" b="0" i="0">
                <a:solidFill>
                  <a:schemeClr val="dk2"/>
                </a:solidFill>
                <a:latin typeface="Montserrat SemiBold"/>
                <a:ea typeface="Montserrat SemiBold"/>
                <a:cs typeface="Montserrat SemiBold"/>
                <a:sym typeface="Montserrat SemiBold"/>
              </a:rPr>
              <a:t> </a:t>
            </a:r>
            <a:r>
              <a:rPr lang="en-US" sz="1200" b="0" i="0">
                <a:solidFill>
                  <a:schemeClr val="dk2"/>
                </a:solidFill>
                <a:latin typeface="Montserrat Light"/>
                <a:ea typeface="Montserrat Light"/>
                <a:cs typeface="Montserrat Light"/>
                <a:sym typeface="Montserrat Light"/>
              </a:rPr>
              <a:t>are in scope of CAMARA. Operate APIs are out of scope of CAMARA (these are already covered by other SDOs = Standards Development Organizations like TM Forum).</a:t>
            </a:r>
            <a:endParaRPr sz="1200" b="0" i="0">
              <a:solidFill>
                <a:schemeClr val="dk2"/>
              </a:solidFill>
              <a:latin typeface="Montserrat Light"/>
              <a:ea typeface="Montserrat Light"/>
              <a:cs typeface="Montserrat Light"/>
              <a:sym typeface="Montserrat Light"/>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STATUS" val="Without Space"/>
</p:tagLst>
</file>

<file path=ppt/tags/tag11.xml><?xml version="1.0" encoding="utf-8"?>
<p:tagLst xmlns:a="http://schemas.openxmlformats.org/drawingml/2006/main" xmlns:r="http://schemas.openxmlformats.org/officeDocument/2006/relationships" xmlns:p="http://schemas.openxmlformats.org/presentationml/2006/main">
  <p:tag name="STATUS" val="Without Space"/>
</p:tagLst>
</file>

<file path=ppt/tags/tag12.xml><?xml version="1.0" encoding="utf-8"?>
<p:tagLst xmlns:a="http://schemas.openxmlformats.org/drawingml/2006/main" xmlns:r="http://schemas.openxmlformats.org/officeDocument/2006/relationships" xmlns:p="http://schemas.openxmlformats.org/presentationml/2006/main">
  <p:tag name="STATUS" val="Without Space"/>
</p:tagLst>
</file>

<file path=ppt/tags/tag13.xml><?xml version="1.0" encoding="utf-8"?>
<p:tagLst xmlns:a="http://schemas.openxmlformats.org/drawingml/2006/main" xmlns:r="http://schemas.openxmlformats.org/officeDocument/2006/relationships" xmlns:p="http://schemas.openxmlformats.org/presentationml/2006/main">
  <p:tag name="STATUS" val="Without Space"/>
</p:tagLst>
</file>

<file path=ppt/tags/tag14.xml><?xml version="1.0" encoding="utf-8"?>
<p:tagLst xmlns:a="http://schemas.openxmlformats.org/drawingml/2006/main" xmlns:r="http://schemas.openxmlformats.org/officeDocument/2006/relationships" xmlns:p="http://schemas.openxmlformats.org/presentationml/2006/main">
  <p:tag name="STATUS" val="Without Space"/>
</p:tagLst>
</file>

<file path=ppt/tags/tag15.xml><?xml version="1.0" encoding="utf-8"?>
<p:tagLst xmlns:a="http://schemas.openxmlformats.org/drawingml/2006/main" xmlns:r="http://schemas.openxmlformats.org/officeDocument/2006/relationships" xmlns:p="http://schemas.openxmlformats.org/presentationml/2006/main">
  <p:tag name="STATUS" val="Without Space"/>
</p:tagLst>
</file>

<file path=ppt/tags/tag16.xml><?xml version="1.0" encoding="utf-8"?>
<p:tagLst xmlns:a="http://schemas.openxmlformats.org/drawingml/2006/main" xmlns:r="http://schemas.openxmlformats.org/officeDocument/2006/relationships" xmlns:p="http://schemas.openxmlformats.org/presentationml/2006/main">
  <p:tag name="STATUS" val="Without Space"/>
</p:tagLst>
</file>

<file path=ppt/tags/tag17.xml><?xml version="1.0" encoding="utf-8"?>
<p:tagLst xmlns:a="http://schemas.openxmlformats.org/drawingml/2006/main" xmlns:r="http://schemas.openxmlformats.org/officeDocument/2006/relationships" xmlns:p="http://schemas.openxmlformats.org/presentationml/2006/main">
  <p:tag name="STATUS" val="Without Space"/>
</p:tagLst>
</file>

<file path=ppt/tags/tag18.xml><?xml version="1.0" encoding="utf-8"?>
<p:tagLst xmlns:a="http://schemas.openxmlformats.org/drawingml/2006/main" xmlns:r="http://schemas.openxmlformats.org/officeDocument/2006/relationships" xmlns:p="http://schemas.openxmlformats.org/presentationml/2006/main">
  <p:tag name="STATUS" val="Without Space"/>
</p:tagLst>
</file>

<file path=ppt/tags/tag19.xml><?xml version="1.0" encoding="utf-8"?>
<p:tagLst xmlns:a="http://schemas.openxmlformats.org/drawingml/2006/main" xmlns:r="http://schemas.openxmlformats.org/officeDocument/2006/relationships" xmlns:p="http://schemas.openxmlformats.org/presentationml/2006/main">
  <p:tag name="STATUS" val="Without Space"/>
</p:tagLst>
</file>

<file path=ppt/tags/tag2.xml><?xml version="1.0" encoding="utf-8"?>
<p:tagLst xmlns:a="http://schemas.openxmlformats.org/drawingml/2006/main" xmlns:r="http://schemas.openxmlformats.org/officeDocument/2006/relationships" xmlns:p="http://schemas.openxmlformats.org/presentationml/2006/main">
  <p:tag name="STATUS" val="Without Space"/>
</p:tagLst>
</file>

<file path=ppt/tags/tag20.xml><?xml version="1.0" encoding="utf-8"?>
<p:tagLst xmlns:a="http://schemas.openxmlformats.org/drawingml/2006/main" xmlns:r="http://schemas.openxmlformats.org/officeDocument/2006/relationships" xmlns:p="http://schemas.openxmlformats.org/presentationml/2006/main">
  <p:tag name="STATUS" val="Without Space"/>
</p:tagLst>
</file>

<file path=ppt/tags/tag21.xml><?xml version="1.0" encoding="utf-8"?>
<p:tagLst xmlns:a="http://schemas.openxmlformats.org/drawingml/2006/main" xmlns:r="http://schemas.openxmlformats.org/officeDocument/2006/relationships" xmlns:p="http://schemas.openxmlformats.org/presentationml/2006/main">
  <p:tag name="STATUS" val="Without Space"/>
</p:tagLst>
</file>

<file path=ppt/tags/tag22.xml><?xml version="1.0" encoding="utf-8"?>
<p:tagLst xmlns:a="http://schemas.openxmlformats.org/drawingml/2006/main" xmlns:r="http://schemas.openxmlformats.org/officeDocument/2006/relationships" xmlns:p="http://schemas.openxmlformats.org/presentationml/2006/main">
  <p:tag name="STATUS" val="Without Space"/>
</p:tagLst>
</file>

<file path=ppt/tags/tag23.xml><?xml version="1.0" encoding="utf-8"?>
<p:tagLst xmlns:a="http://schemas.openxmlformats.org/drawingml/2006/main" xmlns:r="http://schemas.openxmlformats.org/officeDocument/2006/relationships" xmlns:p="http://schemas.openxmlformats.org/presentationml/2006/main">
  <p:tag name="STATUS" val="Without Spac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STATUS" val="Without Space"/>
</p:tagLst>
</file>

<file path=ppt/tags/tag4.xml><?xml version="1.0" encoding="utf-8"?>
<p:tagLst xmlns:a="http://schemas.openxmlformats.org/drawingml/2006/main" xmlns:r="http://schemas.openxmlformats.org/officeDocument/2006/relationships" xmlns:p="http://schemas.openxmlformats.org/presentationml/2006/main">
  <p:tag name="STATUS" val="Without Space"/>
</p:tagLst>
</file>

<file path=ppt/tags/tag5.xml><?xml version="1.0" encoding="utf-8"?>
<p:tagLst xmlns:a="http://schemas.openxmlformats.org/drawingml/2006/main" xmlns:r="http://schemas.openxmlformats.org/officeDocument/2006/relationships" xmlns:p="http://schemas.openxmlformats.org/presentationml/2006/main">
  <p:tag name="STATUS" val="Without Space"/>
</p:tagLst>
</file>

<file path=ppt/tags/tag6.xml><?xml version="1.0" encoding="utf-8"?>
<p:tagLst xmlns:a="http://schemas.openxmlformats.org/drawingml/2006/main" xmlns:r="http://schemas.openxmlformats.org/officeDocument/2006/relationships" xmlns:p="http://schemas.openxmlformats.org/presentationml/2006/main">
  <p:tag name="STATUS" val="Without Space"/>
</p:tagLst>
</file>

<file path=ppt/tags/tag7.xml><?xml version="1.0" encoding="utf-8"?>
<p:tagLst xmlns:a="http://schemas.openxmlformats.org/drawingml/2006/main" xmlns:r="http://schemas.openxmlformats.org/officeDocument/2006/relationships" xmlns:p="http://schemas.openxmlformats.org/presentationml/2006/main">
  <p:tag name="STATUS" val="Without Space"/>
</p:tagLst>
</file>

<file path=ppt/tags/tag8.xml><?xml version="1.0" encoding="utf-8"?>
<p:tagLst xmlns:a="http://schemas.openxmlformats.org/drawingml/2006/main" xmlns:r="http://schemas.openxmlformats.org/officeDocument/2006/relationships" xmlns:p="http://schemas.openxmlformats.org/presentationml/2006/main">
  <p:tag name="STATUS" val="Without Space"/>
</p:tagLst>
</file>

<file path=ppt/tags/tag9.xml><?xml version="1.0" encoding="utf-8"?>
<p:tagLst xmlns:a="http://schemas.openxmlformats.org/drawingml/2006/main" xmlns:r="http://schemas.openxmlformats.org/officeDocument/2006/relationships" xmlns:p="http://schemas.openxmlformats.org/presentationml/2006/main">
  <p:tag name="STATUS" val="Without Space"/>
</p:tagLst>
</file>

<file path=ppt/theme/theme1.xml><?xml version="1.0" encoding="utf-8"?>
<a:theme xmlns:a="http://schemas.openxmlformats.org/drawingml/2006/main" name="Detecon_Master">
  <a:themeElements>
    <a:clrScheme name="2FB8AE">
      <a:dk1>
        <a:srgbClr val="000000"/>
      </a:dk1>
      <a:lt1>
        <a:srgbClr val="FFFFFF"/>
      </a:lt1>
      <a:dk2>
        <a:srgbClr val="404041"/>
      </a:dk2>
      <a:lt2>
        <a:srgbClr val="EEEEEE"/>
      </a:lt2>
      <a:accent1>
        <a:srgbClr val="06C5F8"/>
      </a:accent1>
      <a:accent2>
        <a:srgbClr val="3A9BF3"/>
      </a:accent2>
      <a:accent3>
        <a:srgbClr val="2FB8AE"/>
      </a:accent3>
      <a:accent4>
        <a:srgbClr val="BECA41"/>
      </a:accent4>
      <a:accent5>
        <a:srgbClr val="FDBF11"/>
      </a:accent5>
      <a:accent6>
        <a:srgbClr val="E21075"/>
      </a:accent6>
      <a:hlink>
        <a:srgbClr val="3A9BF3"/>
      </a:hlink>
      <a:folHlink>
        <a:srgbClr val="3A9BF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44AD662EB7A25499208DD4235E5F8D6" ma:contentTypeVersion="19" ma:contentTypeDescription="Ein neues Dokument erstellen." ma:contentTypeScope="" ma:versionID="13ad816330f46bab1ab8587ed50d3990">
  <xsd:schema xmlns:xsd="http://www.w3.org/2001/XMLSchema" xmlns:xs="http://www.w3.org/2001/XMLSchema" xmlns:p="http://schemas.microsoft.com/office/2006/metadata/properties" xmlns:ns2="6126070c-0864-4b03-b2dc-aab5d8c39348" xmlns:ns3="97396690-0b91-46d2-ad5a-06f45914e19c" targetNamespace="http://schemas.microsoft.com/office/2006/metadata/properties" ma:root="true" ma:fieldsID="8882ae1798fdd31abf262c7e01bcc7bd" ns2:_="" ns3:_="">
    <xsd:import namespace="6126070c-0864-4b03-b2dc-aab5d8c39348"/>
    <xsd:import namespace="97396690-0b91-46d2-ad5a-06f45914e19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26070c-0864-4b03-b2dc-aab5d8c393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55a6c181-b3a6-4e6d-958a-84db063416a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396690-0b91-46d2-ad5a-06f45914e19c"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fee948aa-5406-442d-a9f3-76bef890740c}" ma:internalName="TaxCatchAll" ma:showField="CatchAllData" ma:web="97396690-0b91-46d2-ad5a-06f45914e1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97396690-0b91-46d2-ad5a-06f45914e19c">
      <UserInfo>
        <DisplayName/>
        <AccountId xsi:nil="true"/>
        <AccountType/>
      </UserInfo>
    </SharedWithUsers>
    <lcf76f155ced4ddcb4097134ff3c332f xmlns="6126070c-0864-4b03-b2dc-aab5d8c39348">
      <Terms xmlns="http://schemas.microsoft.com/office/infopath/2007/PartnerControls"/>
    </lcf76f155ced4ddcb4097134ff3c332f>
    <TaxCatchAll xmlns="97396690-0b91-46d2-ad5a-06f45914e19c" xsi:nil="true"/>
  </documentManagement>
</p:properties>
</file>

<file path=customXml/itemProps1.xml><?xml version="1.0" encoding="utf-8"?>
<ds:datastoreItem xmlns:ds="http://schemas.openxmlformats.org/officeDocument/2006/customXml" ds:itemID="{DF8CE828-7268-4900-8734-81E4B3C6AA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26070c-0864-4b03-b2dc-aab5d8c39348"/>
    <ds:schemaRef ds:uri="97396690-0b91-46d2-ad5a-06f45914e1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35588EC-3781-46FD-80D5-FC9557F681B5}">
  <ds:schemaRefs>
    <ds:schemaRef ds:uri="http://schemas.microsoft.com/sharepoint/v3/contenttype/forms"/>
  </ds:schemaRefs>
</ds:datastoreItem>
</file>

<file path=customXml/itemProps3.xml><?xml version="1.0" encoding="utf-8"?>
<ds:datastoreItem xmlns:ds="http://schemas.openxmlformats.org/officeDocument/2006/customXml" ds:itemID="{F67C0F8D-A252-49B9-983B-188AC3C05FD2}">
  <ds:schemaRefs>
    <ds:schemaRef ds:uri="http://schemas.microsoft.com/office/2006/metadata/properties"/>
    <ds:schemaRef ds:uri="http://purl.org/dc/elements/1.1/"/>
    <ds:schemaRef ds:uri="http://purl.org/dc/terms/"/>
    <ds:schemaRef ds:uri="http://schemas.microsoft.com/office/2006/documentManagement/types"/>
    <ds:schemaRef ds:uri="http://schemas.openxmlformats.org/package/2006/metadata/core-properties"/>
    <ds:schemaRef ds:uri="6126070c-0864-4b03-b2dc-aab5d8c39348"/>
    <ds:schemaRef ds:uri="http://purl.org/dc/dcmitype/"/>
    <ds:schemaRef ds:uri="97396690-0b91-46d2-ad5a-06f45914e19c"/>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3673</Words>
  <Application>Microsoft Office PowerPoint</Application>
  <PresentationFormat>Benutzerdefiniert</PresentationFormat>
  <Paragraphs>620</Paragraphs>
  <Slides>51</Slides>
  <Notes>51</Notes>
  <HiddenSlides>0</HiddenSlides>
  <MMClips>0</MMClips>
  <ScaleCrop>false</ScaleCrop>
  <HeadingPairs>
    <vt:vector size="8" baseType="variant">
      <vt:variant>
        <vt:lpstr>Verwendete Schriftarten</vt:lpstr>
      </vt:variant>
      <vt:variant>
        <vt:i4>7</vt:i4>
      </vt:variant>
      <vt:variant>
        <vt:lpstr>Design</vt:lpstr>
      </vt:variant>
      <vt:variant>
        <vt:i4>1</vt:i4>
      </vt:variant>
      <vt:variant>
        <vt:lpstr>Eingebettete OLE-Server</vt:lpstr>
      </vt:variant>
      <vt:variant>
        <vt:i4>1</vt:i4>
      </vt:variant>
      <vt:variant>
        <vt:lpstr>Folientitel</vt:lpstr>
      </vt:variant>
      <vt:variant>
        <vt:i4>51</vt:i4>
      </vt:variant>
    </vt:vector>
  </HeadingPairs>
  <TitlesOfParts>
    <vt:vector size="60" baseType="lpstr">
      <vt:lpstr>Montserrat Medium</vt:lpstr>
      <vt:lpstr>Montserrat Light</vt:lpstr>
      <vt:lpstr>Montserrat</vt:lpstr>
      <vt:lpstr>Montserrat SemiBold</vt:lpstr>
      <vt:lpstr>Wingdings</vt:lpstr>
      <vt:lpstr>Montserrat ExtraBold</vt:lpstr>
      <vt:lpstr>Arial</vt:lpstr>
      <vt:lpstr>Detecon_Master</vt:lpstr>
      <vt:lpstr>think-cell Folie</vt:lpstr>
      <vt:lpstr>PowerPoint-Präsentation</vt:lpstr>
      <vt:lpstr>Content of the CAMARA presentation</vt:lpstr>
      <vt:lpstr>APIs enabling seamless access to Telco network capabilities</vt:lpstr>
      <vt:lpstr>What is the CAMARA Project? Key problems we try to solve</vt:lpstr>
      <vt:lpstr>Key problems we try to solve  Consistency Benefit</vt:lpstr>
      <vt:lpstr>Key problems we try to solve Simplicity Benefit</vt:lpstr>
      <vt:lpstr>CAMARA Open Source</vt:lpstr>
      <vt:lpstr>CAMARA Scope</vt:lpstr>
      <vt:lpstr>CAMARA Scope</vt:lpstr>
      <vt:lpstr>CAMARA – Scope / Collaboration with Open Gateway and TM Forum</vt:lpstr>
      <vt:lpstr>CAMARA – Scope / Collaboration with Open Gateway and TM Forum</vt:lpstr>
      <vt:lpstr>CAMARA – Scope / Collaboration with Open Gateway and TM Forum</vt:lpstr>
      <vt:lpstr>Role of CAMARA, Open Gateway and aggregators</vt:lpstr>
      <vt:lpstr>CAMARA Scope</vt:lpstr>
      <vt:lpstr>CAMARA API  Distribution Options</vt:lpstr>
      <vt:lpstr>What is different now in comparison to former API exposure trials?</vt:lpstr>
      <vt:lpstr>CAMARA Where we started…</vt:lpstr>
      <vt:lpstr>CAMARA … and where we are now</vt:lpstr>
      <vt:lpstr>CAMARA Logos </vt:lpstr>
      <vt:lpstr>Release Management Motivation and Benefits</vt:lpstr>
      <vt:lpstr>Release Management Release Cycle</vt:lpstr>
      <vt:lpstr>CAMARA Fall 25 meta-release 60 #total CAMARA APIs</vt:lpstr>
      <vt:lpstr>CAMARA API Overview</vt:lpstr>
      <vt:lpstr>API Descriptions</vt:lpstr>
      <vt:lpstr>How CAMARA Works</vt:lpstr>
      <vt:lpstr>CAMARA / Open Gateway API Showcases</vt:lpstr>
      <vt:lpstr>CAMARA / Open Gateway API public launch status</vt:lpstr>
      <vt:lpstr>CAMARA / Open Gateway API public launch status</vt:lpstr>
      <vt:lpstr>5G network capabilities Introduction </vt:lpstr>
      <vt:lpstr>5G network capabilities Introduction</vt:lpstr>
      <vt:lpstr>Potential Business Use Cases</vt:lpstr>
      <vt:lpstr>Benefit for developers to use CAMARA APIs</vt:lpstr>
      <vt:lpstr>Developers Getting Started with CAMARA APIs</vt:lpstr>
      <vt:lpstr>Developers Getting Started with CAMARA APIs</vt:lpstr>
      <vt:lpstr>Developers Getting Started with CAMARA APIs</vt:lpstr>
      <vt:lpstr>Developers Getting Started with CAMARA APIs</vt:lpstr>
      <vt:lpstr>Benefit for developers to work in CAMARA</vt:lpstr>
      <vt:lpstr>Joining CAMARA as Developer</vt:lpstr>
      <vt:lpstr>Joining CAMARA as Developer</vt:lpstr>
      <vt:lpstr>Joining a Sub Project as Developer</vt:lpstr>
      <vt:lpstr>Contributing to CAMARA</vt:lpstr>
      <vt:lpstr>Benefit for operators to implement CAMARA APIs in their networks</vt:lpstr>
      <vt:lpstr>What have operators to do to implement Network APIs?</vt:lpstr>
      <vt:lpstr>What have operators to do to implement Network APIs?</vt:lpstr>
      <vt:lpstr>Benefit for operators to work in CAMARA</vt:lpstr>
      <vt:lpstr>Benefit for operators to work in CAMARA</vt:lpstr>
      <vt:lpstr>Operators Getting Started with CAMARA</vt:lpstr>
      <vt:lpstr>Operators Getting Started with CAMARA</vt:lpstr>
      <vt:lpstr>CAMARA Where are we going next…</vt:lpstr>
      <vt:lpstr>CAMARA Contacts</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Kümmerle, Markus</dc:creator>
  <cp:lastModifiedBy>Kümmerle, Markus</cp:lastModifiedBy>
  <cp:revision>12</cp:revision>
  <cp:lastPrinted>2025-08-05T13:26:17Z</cp:lastPrinted>
  <dcterms:created xsi:type="dcterms:W3CDTF">2023-03-22T16:25:12Z</dcterms:created>
  <dcterms:modified xsi:type="dcterms:W3CDTF">2025-10-09T11:57:18Z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0x010100044AD662EB7A25499208DD4235E5F8D6</vt:lpwstr>
  </property>
</Properties>
</file>